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League Spartan" charset="1" panose="00000800000000000000"/>
      <p:regular r:id="rId25"/>
    </p:embeddedFont>
    <p:embeddedFont>
      <p:font typeface="Source Sans Pro" charset="1" panose="020B0503030403020204"/>
      <p:regular r:id="rId26"/>
    </p:embeddedFont>
    <p:embeddedFont>
      <p:font typeface="Source Sans Pro Bold" charset="1" panose="020B0703030403020204"/>
      <p:regular r:id="rId27"/>
    </p:embeddedFont>
    <p:embeddedFont>
      <p:font typeface="Helvetica World" charset="1" panose="020B0500040000020004"/>
      <p:regular r:id="rId28"/>
    </p:embeddedFont>
    <p:embeddedFont>
      <p:font typeface="Helvetica World Bold" charset="1" panose="020B0800040000020004"/>
      <p:regular r:id="rId29"/>
    </p:embeddedFont>
    <p:embeddedFont>
      <p:font typeface="Helvetica World Italics" charset="1" panose="020B05000400000900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jpeg" Type="http://schemas.openxmlformats.org/officeDocument/2006/relationships/image"/><Relationship Id="rId6" Target="../media/image2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30.jpeg" Type="http://schemas.openxmlformats.org/officeDocument/2006/relationships/image"/><Relationship Id="rId6" Target="../media/image31.jpeg" Type="http://schemas.openxmlformats.org/officeDocument/2006/relationships/image"/><Relationship Id="rId7" Target="../media/image3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2.jpe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t="0" r="-31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0060" y="639487"/>
            <a:ext cx="13306533" cy="9008027"/>
            <a:chOff x="0" y="0"/>
            <a:chExt cx="3504601" cy="23724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04601" cy="2372484"/>
            </a:xfrm>
            <a:custGeom>
              <a:avLst/>
              <a:gdLst/>
              <a:ahLst/>
              <a:cxnLst/>
              <a:rect r="r" b="b" t="t" l="l"/>
              <a:pathLst>
                <a:path h="2372484" w="3504601">
                  <a:moveTo>
                    <a:pt x="29672" y="0"/>
                  </a:moveTo>
                  <a:lnTo>
                    <a:pt x="3474929" y="0"/>
                  </a:lnTo>
                  <a:cubicBezTo>
                    <a:pt x="3482798" y="0"/>
                    <a:pt x="3490345" y="3126"/>
                    <a:pt x="3495910" y="8691"/>
                  </a:cubicBezTo>
                  <a:cubicBezTo>
                    <a:pt x="3501475" y="14256"/>
                    <a:pt x="3504601" y="21803"/>
                    <a:pt x="3504601" y="29672"/>
                  </a:cubicBezTo>
                  <a:lnTo>
                    <a:pt x="3504601" y="2342812"/>
                  </a:lnTo>
                  <a:cubicBezTo>
                    <a:pt x="3504601" y="2350682"/>
                    <a:pt x="3501475" y="2358229"/>
                    <a:pt x="3495910" y="2363794"/>
                  </a:cubicBezTo>
                  <a:cubicBezTo>
                    <a:pt x="3490345" y="2369358"/>
                    <a:pt x="3482798" y="2372484"/>
                    <a:pt x="3474929" y="2372484"/>
                  </a:cubicBezTo>
                  <a:lnTo>
                    <a:pt x="29672" y="2372484"/>
                  </a:lnTo>
                  <a:cubicBezTo>
                    <a:pt x="21803" y="2372484"/>
                    <a:pt x="14256" y="2369358"/>
                    <a:pt x="8691" y="2363794"/>
                  </a:cubicBezTo>
                  <a:cubicBezTo>
                    <a:pt x="3126" y="2358229"/>
                    <a:pt x="0" y="2350682"/>
                    <a:pt x="0" y="2342812"/>
                  </a:cubicBezTo>
                  <a:lnTo>
                    <a:pt x="0" y="29672"/>
                  </a:lnTo>
                  <a:cubicBezTo>
                    <a:pt x="0" y="21803"/>
                    <a:pt x="3126" y="14256"/>
                    <a:pt x="8691" y="8691"/>
                  </a:cubicBezTo>
                  <a:cubicBezTo>
                    <a:pt x="14256" y="3126"/>
                    <a:pt x="21803" y="0"/>
                    <a:pt x="29672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504601" cy="2420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55807" y="1292254"/>
            <a:ext cx="824780" cy="608655"/>
          </a:xfrm>
          <a:custGeom>
            <a:avLst/>
            <a:gdLst/>
            <a:ahLst/>
            <a:cxnLst/>
            <a:rect r="r" b="b" t="t" l="l"/>
            <a:pathLst>
              <a:path h="608655" w="824780">
                <a:moveTo>
                  <a:pt x="0" y="0"/>
                </a:moveTo>
                <a:lnTo>
                  <a:pt x="824780" y="0"/>
                </a:lnTo>
                <a:lnTo>
                  <a:pt x="824780" y="608655"/>
                </a:lnTo>
                <a:lnTo>
                  <a:pt x="0" y="608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31980" y="639487"/>
            <a:ext cx="6156020" cy="9008027"/>
            <a:chOff x="0" y="0"/>
            <a:chExt cx="871312" cy="12749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1312" cy="1274980"/>
            </a:xfrm>
            <a:custGeom>
              <a:avLst/>
              <a:gdLst/>
              <a:ahLst/>
              <a:cxnLst/>
              <a:rect r="r" b="b" t="t" l="l"/>
              <a:pathLst>
                <a:path h="1274980" w="871312">
                  <a:moveTo>
                    <a:pt x="0" y="0"/>
                  </a:moveTo>
                  <a:lnTo>
                    <a:pt x="871312" y="0"/>
                  </a:lnTo>
                  <a:lnTo>
                    <a:pt x="871312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5"/>
              <a:stretch>
                <a:fillRect l="-47552" t="0" r="-47552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968197" y="3787776"/>
            <a:ext cx="9439883" cy="999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5"/>
              </a:lnSpc>
            </a:pPr>
            <a:r>
              <a:rPr lang="en-US" sz="8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Lung Cancer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68197" y="7000095"/>
            <a:ext cx="206891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Presented By: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68197" y="7493368"/>
            <a:ext cx="2822106" cy="226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Alanoud Alhudhaif</a:t>
            </a:r>
          </a:p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Aleen Aldosari</a:t>
            </a:r>
          </a:p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Maraheb Alrashedi</a:t>
            </a:r>
          </a:p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Shatha AlSheddey</a:t>
            </a: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701051" y="1353360"/>
            <a:ext cx="226797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IT-326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68197" y="5082543"/>
            <a:ext cx="9439883" cy="999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5"/>
              </a:lnSpc>
            </a:pPr>
            <a:r>
              <a:rPr lang="en-US" sz="85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Mining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t="0" r="-31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2071" y="-916526"/>
            <a:ext cx="18672141" cy="5650034"/>
            <a:chOff x="0" y="0"/>
            <a:chExt cx="4917766" cy="14880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17766" cy="1488075"/>
            </a:xfrm>
            <a:custGeom>
              <a:avLst/>
              <a:gdLst/>
              <a:ahLst/>
              <a:cxnLst/>
              <a:rect r="r" b="b" t="t" l="l"/>
              <a:pathLst>
                <a:path h="1488075" w="4917766">
                  <a:moveTo>
                    <a:pt x="0" y="0"/>
                  </a:moveTo>
                  <a:lnTo>
                    <a:pt x="4917766" y="0"/>
                  </a:lnTo>
                  <a:lnTo>
                    <a:pt x="4917766" y="1488075"/>
                  </a:lnTo>
                  <a:lnTo>
                    <a:pt x="0" y="1488075"/>
                  </a:ln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17766" cy="1535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674336" y="0"/>
            <a:ext cx="2613664" cy="2585152"/>
          </a:xfrm>
          <a:custGeom>
            <a:avLst/>
            <a:gdLst/>
            <a:ahLst/>
            <a:cxnLst/>
            <a:rect r="r" b="b" t="t" l="l"/>
            <a:pathLst>
              <a:path h="2585152" w="2613664">
                <a:moveTo>
                  <a:pt x="0" y="0"/>
                </a:moveTo>
                <a:lnTo>
                  <a:pt x="2613664" y="0"/>
                </a:lnTo>
                <a:lnTo>
                  <a:pt x="2613664" y="2585152"/>
                </a:lnTo>
                <a:lnTo>
                  <a:pt x="0" y="2585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68197" y="5780388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53027" y="0"/>
                  </a:moveTo>
                  <a:lnTo>
                    <a:pt x="659773" y="0"/>
                  </a:lnTo>
                  <a:cubicBezTo>
                    <a:pt x="744287" y="0"/>
                    <a:pt x="812800" y="68513"/>
                    <a:pt x="812800" y="153027"/>
                  </a:cubicBezTo>
                  <a:lnTo>
                    <a:pt x="812800" y="659773"/>
                  </a:lnTo>
                  <a:cubicBezTo>
                    <a:pt x="812800" y="744287"/>
                    <a:pt x="744287" y="812800"/>
                    <a:pt x="659773" y="812800"/>
                  </a:cubicBezTo>
                  <a:lnTo>
                    <a:pt x="153027" y="812800"/>
                  </a:lnTo>
                  <a:cubicBezTo>
                    <a:pt x="68513" y="812800"/>
                    <a:pt x="0" y="744287"/>
                    <a:pt x="0" y="659773"/>
                  </a:cubicBezTo>
                  <a:lnTo>
                    <a:pt x="0" y="153027"/>
                  </a:lnTo>
                  <a:cubicBezTo>
                    <a:pt x="0" y="68513"/>
                    <a:pt x="68513" y="0"/>
                    <a:pt x="153027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849671" y="8289827"/>
            <a:ext cx="2588657" cy="430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b="true" sz="2300">
                <a:solidFill>
                  <a:srgbClr val="101D5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WARDIERE INC.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44939" y="8237701"/>
            <a:ext cx="2529397" cy="430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b="true" sz="2300">
                <a:solidFill>
                  <a:srgbClr val="101D5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SALFORD &amp; CO.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600950" y="5801172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53027" y="0"/>
                  </a:moveTo>
                  <a:lnTo>
                    <a:pt x="659773" y="0"/>
                  </a:lnTo>
                  <a:cubicBezTo>
                    <a:pt x="744287" y="0"/>
                    <a:pt x="812800" y="68513"/>
                    <a:pt x="812800" y="153027"/>
                  </a:cubicBezTo>
                  <a:lnTo>
                    <a:pt x="812800" y="659773"/>
                  </a:lnTo>
                  <a:cubicBezTo>
                    <a:pt x="812800" y="744287"/>
                    <a:pt x="744287" y="812800"/>
                    <a:pt x="659773" y="812800"/>
                  </a:cubicBezTo>
                  <a:lnTo>
                    <a:pt x="153027" y="812800"/>
                  </a:lnTo>
                  <a:cubicBezTo>
                    <a:pt x="68513" y="812800"/>
                    <a:pt x="0" y="744287"/>
                    <a:pt x="0" y="659773"/>
                  </a:cubicBezTo>
                  <a:lnTo>
                    <a:pt x="0" y="153027"/>
                  </a:lnTo>
                  <a:cubicBezTo>
                    <a:pt x="0" y="68513"/>
                    <a:pt x="68513" y="0"/>
                    <a:pt x="153027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866587" y="5801172"/>
            <a:ext cx="3086100" cy="308610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53027" y="0"/>
                  </a:moveTo>
                  <a:lnTo>
                    <a:pt x="659773" y="0"/>
                  </a:lnTo>
                  <a:cubicBezTo>
                    <a:pt x="744287" y="0"/>
                    <a:pt x="812800" y="68513"/>
                    <a:pt x="812800" y="153027"/>
                  </a:cubicBezTo>
                  <a:lnTo>
                    <a:pt x="812800" y="659773"/>
                  </a:lnTo>
                  <a:cubicBezTo>
                    <a:pt x="812800" y="744287"/>
                    <a:pt x="744287" y="812800"/>
                    <a:pt x="659773" y="812800"/>
                  </a:cubicBezTo>
                  <a:lnTo>
                    <a:pt x="153027" y="812800"/>
                  </a:lnTo>
                  <a:cubicBezTo>
                    <a:pt x="68513" y="812800"/>
                    <a:pt x="0" y="744287"/>
                    <a:pt x="0" y="659773"/>
                  </a:cubicBezTo>
                  <a:lnTo>
                    <a:pt x="0" y="153027"/>
                  </a:lnTo>
                  <a:cubicBezTo>
                    <a:pt x="0" y="68513"/>
                    <a:pt x="68513" y="0"/>
                    <a:pt x="153027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726705" y="4958494"/>
            <a:ext cx="1685356" cy="1685356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7D7D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371250" y="1187801"/>
            <a:ext cx="6620087" cy="205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SPLITS</a:t>
            </a:r>
          </a:p>
          <a:p>
            <a:pPr algn="ctr">
              <a:lnSpc>
                <a:spcPts val="826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726705" y="7266288"/>
            <a:ext cx="2131831" cy="430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b="true" sz="2300">
                <a:solidFill>
                  <a:srgbClr val="101D5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BORCELLE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301322" y="5065181"/>
            <a:ext cx="1685356" cy="168535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7D7D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652467" y="5065181"/>
            <a:ext cx="1685356" cy="1685356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7D7D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048541" y="5125068"/>
            <a:ext cx="92541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681293" y="5252540"/>
            <a:ext cx="92541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032438" y="5252540"/>
            <a:ext cx="92541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319432" y="6815300"/>
            <a:ext cx="2383631" cy="177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90%</a:t>
            </a:r>
            <a:r>
              <a:rPr lang="en-US" b="true" sz="3399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 </a:t>
            </a:r>
            <a:r>
              <a:rPr lang="en-US" sz="33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Training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10%</a:t>
            </a:r>
            <a:r>
              <a:rPr lang="en-US" sz="33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Testing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952184" y="6815300"/>
            <a:ext cx="2383631" cy="177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80%</a:t>
            </a:r>
            <a:r>
              <a:rPr lang="en-US" sz="33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Training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20%</a:t>
            </a:r>
            <a:r>
              <a:rPr lang="en-US" sz="33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Testing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3217822" y="6949308"/>
            <a:ext cx="2383631" cy="177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70%</a:t>
            </a:r>
            <a:r>
              <a:rPr lang="en-US" sz="33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Training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30%</a:t>
            </a:r>
            <a:r>
              <a:rPr lang="en-US" sz="33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Testing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2868831" y="8799813"/>
            <a:ext cx="1284833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0.6378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501583" y="8910002"/>
            <a:ext cx="1284833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0.6488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767221" y="8910002"/>
            <a:ext cx="1284833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0.7294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868831" y="8748240"/>
            <a:ext cx="1284833" cy="12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</a:p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0.6346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501583" y="8748240"/>
            <a:ext cx="1284833" cy="12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</a:p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0.6487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767221" y="9468297"/>
            <a:ext cx="1284833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0.6517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533528" y="2588681"/>
            <a:ext cx="829553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</a:t>
            </a:r>
            <a:r>
              <a:rPr lang="en-US" b="true" sz="3000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raining dataset: </a:t>
            </a: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building the decision tree.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Testing dataset: </a:t>
            </a: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evaluate the model.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t="0" r="-31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48474" y="-2127"/>
            <a:ext cx="20336474" cy="1877040"/>
            <a:chOff x="0" y="0"/>
            <a:chExt cx="5356108" cy="4943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56108" cy="494365"/>
            </a:xfrm>
            <a:custGeom>
              <a:avLst/>
              <a:gdLst/>
              <a:ahLst/>
              <a:cxnLst/>
              <a:rect r="r" b="b" t="t" l="l"/>
              <a:pathLst>
                <a:path h="494365" w="5356108">
                  <a:moveTo>
                    <a:pt x="4568" y="0"/>
                  </a:moveTo>
                  <a:lnTo>
                    <a:pt x="5351540" y="0"/>
                  </a:lnTo>
                  <a:cubicBezTo>
                    <a:pt x="5354063" y="0"/>
                    <a:pt x="5356108" y="2045"/>
                    <a:pt x="5356108" y="4568"/>
                  </a:cubicBezTo>
                  <a:lnTo>
                    <a:pt x="5356108" y="489796"/>
                  </a:lnTo>
                  <a:cubicBezTo>
                    <a:pt x="5356108" y="492319"/>
                    <a:pt x="5354063" y="494365"/>
                    <a:pt x="5351540" y="494365"/>
                  </a:cubicBezTo>
                  <a:lnTo>
                    <a:pt x="4568" y="494365"/>
                  </a:lnTo>
                  <a:cubicBezTo>
                    <a:pt x="2045" y="494365"/>
                    <a:pt x="0" y="492319"/>
                    <a:pt x="0" y="489796"/>
                  </a:cubicBezTo>
                  <a:lnTo>
                    <a:pt x="0" y="4568"/>
                  </a:lnTo>
                  <a:cubicBezTo>
                    <a:pt x="0" y="2045"/>
                    <a:pt x="2045" y="0"/>
                    <a:pt x="4568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356108" cy="541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674336" y="0"/>
            <a:ext cx="2613664" cy="2585152"/>
          </a:xfrm>
          <a:custGeom>
            <a:avLst/>
            <a:gdLst/>
            <a:ahLst/>
            <a:cxnLst/>
            <a:rect r="r" b="b" t="t" l="l"/>
            <a:pathLst>
              <a:path h="2585152" w="2613664">
                <a:moveTo>
                  <a:pt x="0" y="0"/>
                </a:moveTo>
                <a:lnTo>
                  <a:pt x="2613664" y="0"/>
                </a:lnTo>
                <a:lnTo>
                  <a:pt x="2613664" y="2585152"/>
                </a:lnTo>
                <a:lnTo>
                  <a:pt x="0" y="2585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640337" y="9600143"/>
            <a:ext cx="9274800" cy="2083136"/>
            <a:chOff x="0" y="0"/>
            <a:chExt cx="2442746" cy="5486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2746" cy="548645"/>
            </a:xfrm>
            <a:custGeom>
              <a:avLst/>
              <a:gdLst/>
              <a:ahLst/>
              <a:cxnLst/>
              <a:rect r="r" b="b" t="t" l="l"/>
              <a:pathLst>
                <a:path h="548645" w="2442746">
                  <a:moveTo>
                    <a:pt x="25042" y="0"/>
                  </a:moveTo>
                  <a:lnTo>
                    <a:pt x="2417704" y="0"/>
                  </a:lnTo>
                  <a:cubicBezTo>
                    <a:pt x="2431534" y="0"/>
                    <a:pt x="2442746" y="11212"/>
                    <a:pt x="2442746" y="25042"/>
                  </a:cubicBezTo>
                  <a:lnTo>
                    <a:pt x="2442746" y="523603"/>
                  </a:lnTo>
                  <a:cubicBezTo>
                    <a:pt x="2442746" y="530244"/>
                    <a:pt x="2440107" y="536614"/>
                    <a:pt x="2435411" y="541310"/>
                  </a:cubicBezTo>
                  <a:cubicBezTo>
                    <a:pt x="2430715" y="546006"/>
                    <a:pt x="2424345" y="548645"/>
                    <a:pt x="2417704" y="548645"/>
                  </a:cubicBezTo>
                  <a:lnTo>
                    <a:pt x="25042" y="548645"/>
                  </a:lnTo>
                  <a:cubicBezTo>
                    <a:pt x="18400" y="548645"/>
                    <a:pt x="12031" y="546006"/>
                    <a:pt x="7335" y="541310"/>
                  </a:cubicBezTo>
                  <a:cubicBezTo>
                    <a:pt x="2638" y="536614"/>
                    <a:pt x="0" y="530244"/>
                    <a:pt x="0" y="523603"/>
                  </a:cubicBezTo>
                  <a:lnTo>
                    <a:pt x="0" y="25042"/>
                  </a:lnTo>
                  <a:cubicBezTo>
                    <a:pt x="0" y="18400"/>
                    <a:pt x="2638" y="12031"/>
                    <a:pt x="7335" y="7335"/>
                  </a:cubicBezTo>
                  <a:cubicBezTo>
                    <a:pt x="12031" y="2638"/>
                    <a:pt x="18400" y="0"/>
                    <a:pt x="25042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442746" cy="596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38234" y="2169685"/>
            <a:ext cx="6627284" cy="5558634"/>
          </a:xfrm>
          <a:custGeom>
            <a:avLst/>
            <a:gdLst/>
            <a:ahLst/>
            <a:cxnLst/>
            <a:rect r="r" b="b" t="t" l="l"/>
            <a:pathLst>
              <a:path h="5558634" w="6627284">
                <a:moveTo>
                  <a:pt x="0" y="0"/>
                </a:moveTo>
                <a:lnTo>
                  <a:pt x="6627284" y="0"/>
                </a:lnTo>
                <a:lnTo>
                  <a:pt x="6627284" y="5558635"/>
                </a:lnTo>
                <a:lnTo>
                  <a:pt x="0" y="5558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207868" y="2298404"/>
            <a:ext cx="6674713" cy="5690193"/>
          </a:xfrm>
          <a:custGeom>
            <a:avLst/>
            <a:gdLst/>
            <a:ahLst/>
            <a:cxnLst/>
            <a:rect r="r" b="b" t="t" l="l"/>
            <a:pathLst>
              <a:path h="5690193" w="6674713">
                <a:moveTo>
                  <a:pt x="0" y="0"/>
                </a:moveTo>
                <a:lnTo>
                  <a:pt x="6674713" y="0"/>
                </a:lnTo>
                <a:lnTo>
                  <a:pt x="6674713" y="5690192"/>
                </a:lnTo>
                <a:lnTo>
                  <a:pt x="0" y="56901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-3629211" y="513419"/>
            <a:ext cx="16362175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CONFUSION MATRIX </a:t>
            </a:r>
          </a:p>
          <a:p>
            <a:pPr algn="ctr">
              <a:lnSpc>
                <a:spcPts val="713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308739" y="7393040"/>
            <a:ext cx="4486275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</a:p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-US" sz="3000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rue Positive (TP): 9609</a:t>
            </a:r>
          </a:p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False Negative (FN): 729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245458" y="7393040"/>
            <a:ext cx="4599533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</a:p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-US" sz="3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rue Positive (TP): </a:t>
            </a:r>
            <a:r>
              <a:rPr lang="en-US" sz="3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r>
            <a:r>
              <a:rPr lang="en-US" sz="3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745</a:t>
            </a:r>
          </a:p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False Negative (FN): 2593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t="0" r="-31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48474" y="-320327"/>
            <a:ext cx="20336474" cy="1877040"/>
            <a:chOff x="0" y="0"/>
            <a:chExt cx="5356108" cy="4943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56108" cy="494365"/>
            </a:xfrm>
            <a:custGeom>
              <a:avLst/>
              <a:gdLst/>
              <a:ahLst/>
              <a:cxnLst/>
              <a:rect r="r" b="b" t="t" l="l"/>
              <a:pathLst>
                <a:path h="494365" w="5356108">
                  <a:moveTo>
                    <a:pt x="4568" y="0"/>
                  </a:moveTo>
                  <a:lnTo>
                    <a:pt x="5351540" y="0"/>
                  </a:lnTo>
                  <a:cubicBezTo>
                    <a:pt x="5354063" y="0"/>
                    <a:pt x="5356108" y="2045"/>
                    <a:pt x="5356108" y="4568"/>
                  </a:cubicBezTo>
                  <a:lnTo>
                    <a:pt x="5356108" y="489796"/>
                  </a:lnTo>
                  <a:cubicBezTo>
                    <a:pt x="5356108" y="492319"/>
                    <a:pt x="5354063" y="494365"/>
                    <a:pt x="5351540" y="494365"/>
                  </a:cubicBezTo>
                  <a:lnTo>
                    <a:pt x="4568" y="494365"/>
                  </a:lnTo>
                  <a:cubicBezTo>
                    <a:pt x="2045" y="494365"/>
                    <a:pt x="0" y="492319"/>
                    <a:pt x="0" y="489796"/>
                  </a:cubicBezTo>
                  <a:lnTo>
                    <a:pt x="0" y="4568"/>
                  </a:lnTo>
                  <a:cubicBezTo>
                    <a:pt x="0" y="2045"/>
                    <a:pt x="2045" y="0"/>
                    <a:pt x="4568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356108" cy="541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674336" y="0"/>
            <a:ext cx="2613664" cy="2585152"/>
          </a:xfrm>
          <a:custGeom>
            <a:avLst/>
            <a:gdLst/>
            <a:ahLst/>
            <a:cxnLst/>
            <a:rect r="r" b="b" t="t" l="l"/>
            <a:pathLst>
              <a:path h="2585152" w="2613664">
                <a:moveTo>
                  <a:pt x="0" y="0"/>
                </a:moveTo>
                <a:lnTo>
                  <a:pt x="2613664" y="0"/>
                </a:lnTo>
                <a:lnTo>
                  <a:pt x="2613664" y="2585152"/>
                </a:lnTo>
                <a:lnTo>
                  <a:pt x="0" y="2585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29683" y="1595844"/>
            <a:ext cx="10785284" cy="8691156"/>
          </a:xfrm>
          <a:custGeom>
            <a:avLst/>
            <a:gdLst/>
            <a:ahLst/>
            <a:cxnLst/>
            <a:rect r="r" b="b" t="t" l="l"/>
            <a:pathLst>
              <a:path h="8691156" w="10785284">
                <a:moveTo>
                  <a:pt x="0" y="0"/>
                </a:moveTo>
                <a:lnTo>
                  <a:pt x="10785284" y="0"/>
                </a:lnTo>
                <a:lnTo>
                  <a:pt x="10785284" y="8691156"/>
                </a:lnTo>
                <a:lnTo>
                  <a:pt x="0" y="8691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369" r="0" b="-1862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3629211" y="513419"/>
            <a:ext cx="16362175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DECIDECISION  TREE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0266" y="2508952"/>
            <a:ext cx="6504317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Final Decision Tree based on the best-performing model </a:t>
            </a:r>
            <a:r>
              <a:rPr lang="en-US" sz="3999" b="true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(Gini, 70/30 split).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This split produced the highest accuracy, and the tree shows the most important features influencing lung cancer prediction.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t="0" r="-31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48474" y="-2127"/>
            <a:ext cx="20336474" cy="1877040"/>
            <a:chOff x="0" y="0"/>
            <a:chExt cx="5356108" cy="4943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56108" cy="494365"/>
            </a:xfrm>
            <a:custGeom>
              <a:avLst/>
              <a:gdLst/>
              <a:ahLst/>
              <a:cxnLst/>
              <a:rect r="r" b="b" t="t" l="l"/>
              <a:pathLst>
                <a:path h="494365" w="5356108">
                  <a:moveTo>
                    <a:pt x="4568" y="0"/>
                  </a:moveTo>
                  <a:lnTo>
                    <a:pt x="5351540" y="0"/>
                  </a:lnTo>
                  <a:cubicBezTo>
                    <a:pt x="5354063" y="0"/>
                    <a:pt x="5356108" y="2045"/>
                    <a:pt x="5356108" y="4568"/>
                  </a:cubicBezTo>
                  <a:lnTo>
                    <a:pt x="5356108" y="489796"/>
                  </a:lnTo>
                  <a:cubicBezTo>
                    <a:pt x="5356108" y="492319"/>
                    <a:pt x="5354063" y="494365"/>
                    <a:pt x="5351540" y="494365"/>
                  </a:cubicBezTo>
                  <a:lnTo>
                    <a:pt x="4568" y="494365"/>
                  </a:lnTo>
                  <a:cubicBezTo>
                    <a:pt x="2045" y="494365"/>
                    <a:pt x="0" y="492319"/>
                    <a:pt x="0" y="489796"/>
                  </a:cubicBezTo>
                  <a:lnTo>
                    <a:pt x="0" y="4568"/>
                  </a:lnTo>
                  <a:cubicBezTo>
                    <a:pt x="0" y="2045"/>
                    <a:pt x="2045" y="0"/>
                    <a:pt x="4568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356108" cy="541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674336" y="0"/>
            <a:ext cx="2613664" cy="2585152"/>
          </a:xfrm>
          <a:custGeom>
            <a:avLst/>
            <a:gdLst/>
            <a:ahLst/>
            <a:cxnLst/>
            <a:rect r="r" b="b" t="t" l="l"/>
            <a:pathLst>
              <a:path h="2585152" w="2613664">
                <a:moveTo>
                  <a:pt x="0" y="0"/>
                </a:moveTo>
                <a:lnTo>
                  <a:pt x="2613664" y="0"/>
                </a:lnTo>
                <a:lnTo>
                  <a:pt x="2613664" y="2585152"/>
                </a:lnTo>
                <a:lnTo>
                  <a:pt x="0" y="2585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346260" y="419424"/>
            <a:ext cx="7205141" cy="109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CLUESTRING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640337" y="9600143"/>
            <a:ext cx="9274800" cy="2083136"/>
            <a:chOff x="0" y="0"/>
            <a:chExt cx="2442746" cy="5486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42746" cy="548645"/>
            </a:xfrm>
            <a:custGeom>
              <a:avLst/>
              <a:gdLst/>
              <a:ahLst/>
              <a:cxnLst/>
              <a:rect r="r" b="b" t="t" l="l"/>
              <a:pathLst>
                <a:path h="548645" w="2442746">
                  <a:moveTo>
                    <a:pt x="25042" y="0"/>
                  </a:moveTo>
                  <a:lnTo>
                    <a:pt x="2417704" y="0"/>
                  </a:lnTo>
                  <a:cubicBezTo>
                    <a:pt x="2431534" y="0"/>
                    <a:pt x="2442746" y="11212"/>
                    <a:pt x="2442746" y="25042"/>
                  </a:cubicBezTo>
                  <a:lnTo>
                    <a:pt x="2442746" y="523603"/>
                  </a:lnTo>
                  <a:cubicBezTo>
                    <a:pt x="2442746" y="530244"/>
                    <a:pt x="2440107" y="536614"/>
                    <a:pt x="2435411" y="541310"/>
                  </a:cubicBezTo>
                  <a:cubicBezTo>
                    <a:pt x="2430715" y="546006"/>
                    <a:pt x="2424345" y="548645"/>
                    <a:pt x="2417704" y="548645"/>
                  </a:cubicBezTo>
                  <a:lnTo>
                    <a:pt x="25042" y="548645"/>
                  </a:lnTo>
                  <a:cubicBezTo>
                    <a:pt x="18400" y="548645"/>
                    <a:pt x="12031" y="546006"/>
                    <a:pt x="7335" y="541310"/>
                  </a:cubicBezTo>
                  <a:cubicBezTo>
                    <a:pt x="2638" y="536614"/>
                    <a:pt x="0" y="530244"/>
                    <a:pt x="0" y="523603"/>
                  </a:cubicBezTo>
                  <a:lnTo>
                    <a:pt x="0" y="25042"/>
                  </a:lnTo>
                  <a:cubicBezTo>
                    <a:pt x="0" y="18400"/>
                    <a:pt x="2638" y="12031"/>
                    <a:pt x="7335" y="7335"/>
                  </a:cubicBezTo>
                  <a:cubicBezTo>
                    <a:pt x="12031" y="2638"/>
                    <a:pt x="18400" y="0"/>
                    <a:pt x="25042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442746" cy="596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0" y="1995487"/>
            <a:ext cx="15900009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Clustering is an </a:t>
            </a:r>
            <a:r>
              <a:rPr lang="en-US" b="true" sz="3999">
                <a:solidFill>
                  <a:srgbClr val="953A3A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unsupervised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learning technique that groups patients based on similarity in their risk-factor attributes.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3708400"/>
            <a:ext cx="17886688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groups patients who share similar characteristics such as smoking level, radon exposure, asbestos exposure, and other medical risk factors.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5998053"/>
            <a:ext cx="16481066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After forming these clusters, the grouping structure can help identify patterns among patients and support future analysis or prediction for new patients with similar risk profiles.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t="0" r="-31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2071" y="0"/>
            <a:ext cx="18672141" cy="3351483"/>
            <a:chOff x="0" y="0"/>
            <a:chExt cx="4917766" cy="8826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17766" cy="882695"/>
            </a:xfrm>
            <a:custGeom>
              <a:avLst/>
              <a:gdLst/>
              <a:ahLst/>
              <a:cxnLst/>
              <a:rect r="r" b="b" t="t" l="l"/>
              <a:pathLst>
                <a:path h="882695" w="4917766">
                  <a:moveTo>
                    <a:pt x="0" y="0"/>
                  </a:moveTo>
                  <a:lnTo>
                    <a:pt x="4917766" y="0"/>
                  </a:lnTo>
                  <a:lnTo>
                    <a:pt x="4917766" y="882695"/>
                  </a:lnTo>
                  <a:lnTo>
                    <a:pt x="0" y="882695"/>
                  </a:ln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17766" cy="930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484627" y="973809"/>
            <a:ext cx="9085670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CLUESTRING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TECHNIQUES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92071" y="9455800"/>
            <a:ext cx="19798282" cy="2083136"/>
            <a:chOff x="0" y="0"/>
            <a:chExt cx="5214362" cy="5486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214362" cy="548645"/>
            </a:xfrm>
            <a:custGeom>
              <a:avLst/>
              <a:gdLst/>
              <a:ahLst/>
              <a:cxnLst/>
              <a:rect r="r" b="b" t="t" l="l"/>
              <a:pathLst>
                <a:path h="548645" w="5214362">
                  <a:moveTo>
                    <a:pt x="11731" y="0"/>
                  </a:moveTo>
                  <a:lnTo>
                    <a:pt x="5202631" y="0"/>
                  </a:lnTo>
                  <a:cubicBezTo>
                    <a:pt x="5209110" y="0"/>
                    <a:pt x="5214362" y="5252"/>
                    <a:pt x="5214362" y="11731"/>
                  </a:cubicBezTo>
                  <a:lnTo>
                    <a:pt x="5214362" y="536914"/>
                  </a:lnTo>
                  <a:cubicBezTo>
                    <a:pt x="5214362" y="540025"/>
                    <a:pt x="5213126" y="543009"/>
                    <a:pt x="5210927" y="545209"/>
                  </a:cubicBezTo>
                  <a:cubicBezTo>
                    <a:pt x="5208726" y="547409"/>
                    <a:pt x="5205742" y="548645"/>
                    <a:pt x="5202631" y="548645"/>
                  </a:cubicBezTo>
                  <a:lnTo>
                    <a:pt x="11731" y="548645"/>
                  </a:lnTo>
                  <a:cubicBezTo>
                    <a:pt x="8620" y="548645"/>
                    <a:pt x="5636" y="547409"/>
                    <a:pt x="3436" y="545209"/>
                  </a:cubicBezTo>
                  <a:cubicBezTo>
                    <a:pt x="1236" y="543009"/>
                    <a:pt x="0" y="540025"/>
                    <a:pt x="0" y="536914"/>
                  </a:cubicBezTo>
                  <a:lnTo>
                    <a:pt x="0" y="11731"/>
                  </a:lnTo>
                  <a:cubicBezTo>
                    <a:pt x="0" y="8620"/>
                    <a:pt x="1236" y="5636"/>
                    <a:pt x="3436" y="3436"/>
                  </a:cubicBezTo>
                  <a:cubicBezTo>
                    <a:pt x="5636" y="1236"/>
                    <a:pt x="8620" y="0"/>
                    <a:pt x="11731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214362" cy="596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674336" y="0"/>
            <a:ext cx="2613664" cy="2585152"/>
          </a:xfrm>
          <a:custGeom>
            <a:avLst/>
            <a:gdLst/>
            <a:ahLst/>
            <a:cxnLst/>
            <a:rect r="r" b="b" t="t" l="l"/>
            <a:pathLst>
              <a:path h="2585152" w="2613664">
                <a:moveTo>
                  <a:pt x="0" y="0"/>
                </a:moveTo>
                <a:lnTo>
                  <a:pt x="2613664" y="0"/>
                </a:lnTo>
                <a:lnTo>
                  <a:pt x="2613664" y="2585152"/>
                </a:lnTo>
                <a:lnTo>
                  <a:pt x="0" y="2585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83799" y="3860550"/>
            <a:ext cx="445166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1-Feature Selection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01900" y="3558925"/>
            <a:ext cx="57861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2-Standardization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1555" y="4605969"/>
            <a:ext cx="4196150" cy="104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7"/>
              </a:lnSpc>
            </a:pPr>
            <a:r>
              <a:rPr lang="en-US" sz="3012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3012" b="true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Remove </a:t>
            </a:r>
            <a:r>
              <a:rPr lang="en-US" sz="3012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non-useful columns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01900" y="4605969"/>
            <a:ext cx="4196150" cy="10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7"/>
              </a:lnSpc>
            </a:pPr>
            <a:r>
              <a:rPr lang="en-US" sz="3212" b="true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Scale all features to same range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64068" y="6318450"/>
            <a:ext cx="57861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3- K-Means Clustering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85018" y="7226500"/>
            <a:ext cx="4196150" cy="10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7"/>
              </a:lnSpc>
            </a:pPr>
            <a:r>
              <a:rPr lang="en-US" sz="3212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Group patients based on similarity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11555" y="6620075"/>
            <a:ext cx="445166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4- PCA Visualization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67067" y="7242375"/>
            <a:ext cx="4196150" cy="10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7"/>
              </a:lnSpc>
            </a:pPr>
            <a:r>
              <a:rPr lang="en-US" sz="3212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Reduce dimensions for 3D visualization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t="0" r="-31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48474" y="-2127"/>
            <a:ext cx="20336474" cy="2332386"/>
            <a:chOff x="0" y="0"/>
            <a:chExt cx="5356108" cy="6142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56108" cy="614291"/>
            </a:xfrm>
            <a:custGeom>
              <a:avLst/>
              <a:gdLst/>
              <a:ahLst/>
              <a:cxnLst/>
              <a:rect r="r" b="b" t="t" l="l"/>
              <a:pathLst>
                <a:path h="614291" w="5356108">
                  <a:moveTo>
                    <a:pt x="4568" y="0"/>
                  </a:moveTo>
                  <a:lnTo>
                    <a:pt x="5351540" y="0"/>
                  </a:lnTo>
                  <a:cubicBezTo>
                    <a:pt x="5354063" y="0"/>
                    <a:pt x="5356108" y="2045"/>
                    <a:pt x="5356108" y="4568"/>
                  </a:cubicBezTo>
                  <a:lnTo>
                    <a:pt x="5356108" y="609723"/>
                  </a:lnTo>
                  <a:cubicBezTo>
                    <a:pt x="5356108" y="610934"/>
                    <a:pt x="5355627" y="612096"/>
                    <a:pt x="5354770" y="612953"/>
                  </a:cubicBezTo>
                  <a:cubicBezTo>
                    <a:pt x="5353914" y="613810"/>
                    <a:pt x="5352752" y="614291"/>
                    <a:pt x="5351540" y="614291"/>
                  </a:cubicBezTo>
                  <a:lnTo>
                    <a:pt x="4568" y="614291"/>
                  </a:lnTo>
                  <a:cubicBezTo>
                    <a:pt x="2045" y="614291"/>
                    <a:pt x="0" y="612246"/>
                    <a:pt x="0" y="609723"/>
                  </a:cubicBezTo>
                  <a:lnTo>
                    <a:pt x="0" y="4568"/>
                  </a:lnTo>
                  <a:cubicBezTo>
                    <a:pt x="0" y="2045"/>
                    <a:pt x="2045" y="0"/>
                    <a:pt x="4568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356108" cy="6619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674336" y="0"/>
            <a:ext cx="2613664" cy="2585152"/>
          </a:xfrm>
          <a:custGeom>
            <a:avLst/>
            <a:gdLst/>
            <a:ahLst/>
            <a:cxnLst/>
            <a:rect r="r" b="b" t="t" l="l"/>
            <a:pathLst>
              <a:path h="2585152" w="2613664">
                <a:moveTo>
                  <a:pt x="0" y="0"/>
                </a:moveTo>
                <a:lnTo>
                  <a:pt x="2613664" y="0"/>
                </a:lnTo>
                <a:lnTo>
                  <a:pt x="2613664" y="2585152"/>
                </a:lnTo>
                <a:lnTo>
                  <a:pt x="0" y="2585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346260" y="9891459"/>
            <a:ext cx="9274800" cy="2083136"/>
            <a:chOff x="0" y="0"/>
            <a:chExt cx="2442746" cy="5486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2746" cy="548645"/>
            </a:xfrm>
            <a:custGeom>
              <a:avLst/>
              <a:gdLst/>
              <a:ahLst/>
              <a:cxnLst/>
              <a:rect r="r" b="b" t="t" l="l"/>
              <a:pathLst>
                <a:path h="548645" w="2442746">
                  <a:moveTo>
                    <a:pt x="25042" y="0"/>
                  </a:moveTo>
                  <a:lnTo>
                    <a:pt x="2417704" y="0"/>
                  </a:lnTo>
                  <a:cubicBezTo>
                    <a:pt x="2431534" y="0"/>
                    <a:pt x="2442746" y="11212"/>
                    <a:pt x="2442746" y="25042"/>
                  </a:cubicBezTo>
                  <a:lnTo>
                    <a:pt x="2442746" y="523603"/>
                  </a:lnTo>
                  <a:cubicBezTo>
                    <a:pt x="2442746" y="530244"/>
                    <a:pt x="2440107" y="536614"/>
                    <a:pt x="2435411" y="541310"/>
                  </a:cubicBezTo>
                  <a:cubicBezTo>
                    <a:pt x="2430715" y="546006"/>
                    <a:pt x="2424345" y="548645"/>
                    <a:pt x="2417704" y="548645"/>
                  </a:cubicBezTo>
                  <a:lnTo>
                    <a:pt x="25042" y="548645"/>
                  </a:lnTo>
                  <a:cubicBezTo>
                    <a:pt x="18400" y="548645"/>
                    <a:pt x="12031" y="546006"/>
                    <a:pt x="7335" y="541310"/>
                  </a:cubicBezTo>
                  <a:cubicBezTo>
                    <a:pt x="2638" y="536614"/>
                    <a:pt x="0" y="530244"/>
                    <a:pt x="0" y="523603"/>
                  </a:cubicBezTo>
                  <a:lnTo>
                    <a:pt x="0" y="25042"/>
                  </a:lnTo>
                  <a:cubicBezTo>
                    <a:pt x="0" y="18400"/>
                    <a:pt x="2638" y="12031"/>
                    <a:pt x="7335" y="7335"/>
                  </a:cubicBezTo>
                  <a:cubicBezTo>
                    <a:pt x="12031" y="2638"/>
                    <a:pt x="18400" y="0"/>
                    <a:pt x="25042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442746" cy="596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-346260" y="419424"/>
            <a:ext cx="7205141" cy="109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CLUESTRING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9537" y="2014537"/>
            <a:ext cx="8634463" cy="432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Elbow</a:t>
            </a:r>
            <a:r>
              <a:rPr lang="en-US" sz="30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Method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sharp “elbow” point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K = 4</a:t>
            </a:r>
            <a:r>
              <a:rPr lang="en-US" sz="30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lang="en-US" b="true" sz="30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K = 6</a:t>
            </a:r>
            <a:r>
              <a:rPr lang="en-US" sz="30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show reasonable stability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K = 8</a:t>
            </a:r>
            <a:r>
              <a:rPr lang="en-US" sz="30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achieves the lowest WCSS → strongest compactness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433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2033767"/>
            <a:ext cx="9489703" cy="323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Silhouette</a:t>
            </a:r>
            <a:r>
              <a:rPr lang="en-US" sz="30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Score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K = 8</a:t>
            </a:r>
            <a:r>
              <a:rPr lang="en-US" sz="30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gives the highest silhouette value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Indicates the best separation between clusters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Confirms </a:t>
            </a:r>
            <a:r>
              <a:rPr lang="en-US" b="true" sz="30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K = 8</a:t>
            </a:r>
            <a:r>
              <a:rPr lang="en-US" sz="30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as the optimal choice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Conclusion: Both metrics support choosing </a:t>
            </a:r>
            <a:r>
              <a:rPr lang="en-US" b="true" sz="30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K = 8.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0284" y="1382713"/>
            <a:ext cx="8634463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Elbow &amp; Silhouette Evaluation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09537" y="5447658"/>
            <a:ext cx="6349344" cy="4443801"/>
          </a:xfrm>
          <a:custGeom>
            <a:avLst/>
            <a:gdLst/>
            <a:ahLst/>
            <a:cxnLst/>
            <a:rect r="r" b="b" t="t" l="l"/>
            <a:pathLst>
              <a:path h="4443801" w="6349344">
                <a:moveTo>
                  <a:pt x="0" y="0"/>
                </a:moveTo>
                <a:lnTo>
                  <a:pt x="6349344" y="0"/>
                </a:lnTo>
                <a:lnTo>
                  <a:pt x="6349344" y="4443801"/>
                </a:lnTo>
                <a:lnTo>
                  <a:pt x="0" y="44438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01085" b="-702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55669" y="5524419"/>
            <a:ext cx="6353791" cy="5017273"/>
          </a:xfrm>
          <a:custGeom>
            <a:avLst/>
            <a:gdLst/>
            <a:ahLst/>
            <a:cxnLst/>
            <a:rect r="r" b="b" t="t" l="l"/>
            <a:pathLst>
              <a:path h="5017273" w="6353791">
                <a:moveTo>
                  <a:pt x="0" y="0"/>
                </a:moveTo>
                <a:lnTo>
                  <a:pt x="6353791" y="0"/>
                </a:lnTo>
                <a:lnTo>
                  <a:pt x="6353791" y="5017273"/>
                </a:lnTo>
                <a:lnTo>
                  <a:pt x="0" y="50172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5993" t="0" r="-5993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t="0" r="-31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48474" y="-2127"/>
            <a:ext cx="20336474" cy="2332386"/>
            <a:chOff x="0" y="0"/>
            <a:chExt cx="5356108" cy="6142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56108" cy="614291"/>
            </a:xfrm>
            <a:custGeom>
              <a:avLst/>
              <a:gdLst/>
              <a:ahLst/>
              <a:cxnLst/>
              <a:rect r="r" b="b" t="t" l="l"/>
              <a:pathLst>
                <a:path h="614291" w="5356108">
                  <a:moveTo>
                    <a:pt x="4568" y="0"/>
                  </a:moveTo>
                  <a:lnTo>
                    <a:pt x="5351540" y="0"/>
                  </a:lnTo>
                  <a:cubicBezTo>
                    <a:pt x="5354063" y="0"/>
                    <a:pt x="5356108" y="2045"/>
                    <a:pt x="5356108" y="4568"/>
                  </a:cubicBezTo>
                  <a:lnTo>
                    <a:pt x="5356108" y="609723"/>
                  </a:lnTo>
                  <a:cubicBezTo>
                    <a:pt x="5356108" y="610934"/>
                    <a:pt x="5355627" y="612096"/>
                    <a:pt x="5354770" y="612953"/>
                  </a:cubicBezTo>
                  <a:cubicBezTo>
                    <a:pt x="5353914" y="613810"/>
                    <a:pt x="5352752" y="614291"/>
                    <a:pt x="5351540" y="614291"/>
                  </a:cubicBezTo>
                  <a:lnTo>
                    <a:pt x="4568" y="614291"/>
                  </a:lnTo>
                  <a:cubicBezTo>
                    <a:pt x="2045" y="614291"/>
                    <a:pt x="0" y="612246"/>
                    <a:pt x="0" y="609723"/>
                  </a:cubicBezTo>
                  <a:lnTo>
                    <a:pt x="0" y="4568"/>
                  </a:lnTo>
                  <a:cubicBezTo>
                    <a:pt x="0" y="2045"/>
                    <a:pt x="2045" y="0"/>
                    <a:pt x="4568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356108" cy="6619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674336" y="0"/>
            <a:ext cx="2613664" cy="2585152"/>
          </a:xfrm>
          <a:custGeom>
            <a:avLst/>
            <a:gdLst/>
            <a:ahLst/>
            <a:cxnLst/>
            <a:rect r="r" b="b" t="t" l="l"/>
            <a:pathLst>
              <a:path h="2585152" w="2613664">
                <a:moveTo>
                  <a:pt x="0" y="0"/>
                </a:moveTo>
                <a:lnTo>
                  <a:pt x="2613664" y="0"/>
                </a:lnTo>
                <a:lnTo>
                  <a:pt x="2613664" y="2585152"/>
                </a:lnTo>
                <a:lnTo>
                  <a:pt x="0" y="2585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346260" y="9891459"/>
            <a:ext cx="9274800" cy="2083136"/>
            <a:chOff x="0" y="0"/>
            <a:chExt cx="2442746" cy="5486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2746" cy="548645"/>
            </a:xfrm>
            <a:custGeom>
              <a:avLst/>
              <a:gdLst/>
              <a:ahLst/>
              <a:cxnLst/>
              <a:rect r="r" b="b" t="t" l="l"/>
              <a:pathLst>
                <a:path h="548645" w="2442746">
                  <a:moveTo>
                    <a:pt x="25042" y="0"/>
                  </a:moveTo>
                  <a:lnTo>
                    <a:pt x="2417704" y="0"/>
                  </a:lnTo>
                  <a:cubicBezTo>
                    <a:pt x="2431534" y="0"/>
                    <a:pt x="2442746" y="11212"/>
                    <a:pt x="2442746" y="25042"/>
                  </a:cubicBezTo>
                  <a:lnTo>
                    <a:pt x="2442746" y="523603"/>
                  </a:lnTo>
                  <a:cubicBezTo>
                    <a:pt x="2442746" y="530244"/>
                    <a:pt x="2440107" y="536614"/>
                    <a:pt x="2435411" y="541310"/>
                  </a:cubicBezTo>
                  <a:cubicBezTo>
                    <a:pt x="2430715" y="546006"/>
                    <a:pt x="2424345" y="548645"/>
                    <a:pt x="2417704" y="548645"/>
                  </a:cubicBezTo>
                  <a:lnTo>
                    <a:pt x="25042" y="548645"/>
                  </a:lnTo>
                  <a:cubicBezTo>
                    <a:pt x="18400" y="548645"/>
                    <a:pt x="12031" y="546006"/>
                    <a:pt x="7335" y="541310"/>
                  </a:cubicBezTo>
                  <a:cubicBezTo>
                    <a:pt x="2638" y="536614"/>
                    <a:pt x="0" y="530244"/>
                    <a:pt x="0" y="523603"/>
                  </a:cubicBezTo>
                  <a:lnTo>
                    <a:pt x="0" y="25042"/>
                  </a:lnTo>
                  <a:cubicBezTo>
                    <a:pt x="0" y="18400"/>
                    <a:pt x="2638" y="12031"/>
                    <a:pt x="7335" y="7335"/>
                  </a:cubicBezTo>
                  <a:cubicBezTo>
                    <a:pt x="12031" y="2638"/>
                    <a:pt x="18400" y="0"/>
                    <a:pt x="25042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442746" cy="596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-346260" y="419424"/>
            <a:ext cx="7205141" cy="109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CLUESTRING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0284" y="1382713"/>
            <a:ext cx="8634463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Silhouette Plots for Each K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18452" y="5976519"/>
            <a:ext cx="5371894" cy="2882364"/>
          </a:xfrm>
          <a:custGeom>
            <a:avLst/>
            <a:gdLst/>
            <a:ahLst/>
            <a:cxnLst/>
            <a:rect r="r" b="b" t="t" l="l"/>
            <a:pathLst>
              <a:path h="2882364" w="5371894">
                <a:moveTo>
                  <a:pt x="0" y="0"/>
                </a:moveTo>
                <a:lnTo>
                  <a:pt x="5371894" y="0"/>
                </a:lnTo>
                <a:lnTo>
                  <a:pt x="5371894" y="2882364"/>
                </a:lnTo>
                <a:lnTo>
                  <a:pt x="0" y="28823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58881" y="6001110"/>
            <a:ext cx="5204057" cy="2857773"/>
          </a:xfrm>
          <a:custGeom>
            <a:avLst/>
            <a:gdLst/>
            <a:ahLst/>
            <a:cxnLst/>
            <a:rect r="r" b="b" t="t" l="l"/>
            <a:pathLst>
              <a:path h="2857773" w="5204057">
                <a:moveTo>
                  <a:pt x="0" y="0"/>
                </a:moveTo>
                <a:lnTo>
                  <a:pt x="5204057" y="0"/>
                </a:lnTo>
                <a:lnTo>
                  <a:pt x="5204057" y="2857773"/>
                </a:lnTo>
                <a:lnTo>
                  <a:pt x="0" y="28577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062938" y="5892368"/>
            <a:ext cx="5984693" cy="3075258"/>
          </a:xfrm>
          <a:custGeom>
            <a:avLst/>
            <a:gdLst/>
            <a:ahLst/>
            <a:cxnLst/>
            <a:rect r="r" b="b" t="t" l="l"/>
            <a:pathLst>
              <a:path h="3075258" w="5984693">
                <a:moveTo>
                  <a:pt x="0" y="0"/>
                </a:moveTo>
                <a:lnTo>
                  <a:pt x="5984693" y="0"/>
                </a:lnTo>
                <a:lnTo>
                  <a:pt x="5984693" y="3075258"/>
                </a:lnTo>
                <a:lnTo>
                  <a:pt x="0" y="30752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9918" y="2528002"/>
            <a:ext cx="16119690" cy="3364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7"/>
              </a:lnSpc>
            </a:pPr>
            <a:r>
              <a:rPr lang="en-US" sz="3205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silhouette analysis helps evaluate how well-separated and compact the clusters are. </a:t>
            </a:r>
          </a:p>
          <a:p>
            <a:pPr algn="l">
              <a:lnSpc>
                <a:spcPts val="4487"/>
              </a:lnSpc>
            </a:pPr>
            <a:r>
              <a:rPr lang="en-US" sz="3205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Below are the silhouette plots for K = 4, K = 6, and K = 8.</a:t>
            </a:r>
          </a:p>
          <a:p>
            <a:pPr algn="l">
              <a:lnSpc>
                <a:spcPts val="4487"/>
              </a:lnSpc>
            </a:pPr>
            <a:r>
              <a:rPr lang="en-US" sz="3205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K = 4:Average silhouette ≈ 0.106 </a:t>
            </a:r>
          </a:p>
          <a:p>
            <a:pPr algn="l">
              <a:lnSpc>
                <a:spcPts val="4487"/>
              </a:lnSpc>
            </a:pPr>
            <a:r>
              <a:rPr lang="en-US" sz="3205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K = 6:Average silhouette ≈ 0.107 </a:t>
            </a:r>
          </a:p>
          <a:p>
            <a:pPr algn="l">
              <a:lnSpc>
                <a:spcPts val="4487"/>
              </a:lnSpc>
            </a:pPr>
            <a:r>
              <a:rPr lang="en-US" sz="3205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K = 8: Average silhouette ≈ 0.131 (highest, best separation)</a:t>
            </a:r>
          </a:p>
          <a:p>
            <a:pPr algn="l">
              <a:lnSpc>
                <a:spcPts val="4487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t="0" r="-31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2071" y="0"/>
            <a:ext cx="18672141" cy="2940260"/>
            <a:chOff x="0" y="0"/>
            <a:chExt cx="4917766" cy="7743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17766" cy="774389"/>
            </a:xfrm>
            <a:custGeom>
              <a:avLst/>
              <a:gdLst/>
              <a:ahLst/>
              <a:cxnLst/>
              <a:rect r="r" b="b" t="t" l="l"/>
              <a:pathLst>
                <a:path h="774389" w="4917766">
                  <a:moveTo>
                    <a:pt x="0" y="0"/>
                  </a:moveTo>
                  <a:lnTo>
                    <a:pt x="4917766" y="0"/>
                  </a:lnTo>
                  <a:lnTo>
                    <a:pt x="4917766" y="774389"/>
                  </a:lnTo>
                  <a:lnTo>
                    <a:pt x="0" y="774389"/>
                  </a:ln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17766" cy="82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67585" y="1315260"/>
            <a:ext cx="10293874" cy="75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4"/>
              </a:lnSpc>
            </a:pPr>
            <a:r>
              <a:rPr lang="en-US" sz="440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PCA CLUSTER 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1815" y="6153287"/>
            <a:ext cx="3811074" cy="220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0"/>
              </a:lnSpc>
            </a:pPr>
          </a:p>
          <a:p>
            <a:pPr algn="l">
              <a:lnSpc>
                <a:spcPts val="2180"/>
              </a:lnSpc>
            </a:pPr>
          </a:p>
          <a:p>
            <a:pPr algn="l">
              <a:lnSpc>
                <a:spcPts val="2180"/>
              </a:lnSpc>
            </a:pPr>
            <a:r>
              <a:rPr lang="en-US" sz="2000">
                <a:solidFill>
                  <a:srgbClr val="101D5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 = 4</a:t>
            </a:r>
          </a:p>
          <a:p>
            <a:pPr algn="l">
              <a:lnSpc>
                <a:spcPts val="2180"/>
              </a:lnSpc>
            </a:pPr>
            <a:r>
              <a:rPr lang="en-US" sz="2000">
                <a:solidFill>
                  <a:srgbClr val="101D5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VERY BROAD CLUSTERS</a:t>
            </a:r>
          </a:p>
          <a:p>
            <a:pPr algn="l">
              <a:lnSpc>
                <a:spcPts val="2180"/>
              </a:lnSpc>
            </a:pPr>
            <a:r>
              <a:rPr lang="en-US" sz="2000">
                <a:solidFill>
                  <a:srgbClr val="101D5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SIGNIFICANT OVERLAP</a:t>
            </a:r>
          </a:p>
          <a:p>
            <a:pPr algn="l">
              <a:lnSpc>
                <a:spcPts val="2180"/>
              </a:lnSpc>
            </a:pPr>
            <a:r>
              <a:rPr lang="en-US" sz="2000">
                <a:solidFill>
                  <a:srgbClr val="101D5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WEAK SEPARATION</a:t>
            </a:r>
          </a:p>
          <a:p>
            <a:pPr algn="l">
              <a:lnSpc>
                <a:spcPts val="2180"/>
              </a:lnSpc>
            </a:pPr>
          </a:p>
          <a:p>
            <a:pPr algn="l">
              <a:lnSpc>
                <a:spcPts val="218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960859" y="9258300"/>
            <a:ext cx="13309308" cy="2083136"/>
            <a:chOff x="0" y="0"/>
            <a:chExt cx="3505332" cy="5486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05332" cy="548645"/>
            </a:xfrm>
            <a:custGeom>
              <a:avLst/>
              <a:gdLst/>
              <a:ahLst/>
              <a:cxnLst/>
              <a:rect r="r" b="b" t="t" l="l"/>
              <a:pathLst>
                <a:path h="548645" w="3505332">
                  <a:moveTo>
                    <a:pt x="17451" y="0"/>
                  </a:moveTo>
                  <a:lnTo>
                    <a:pt x="3487881" y="0"/>
                  </a:lnTo>
                  <a:cubicBezTo>
                    <a:pt x="3497519" y="0"/>
                    <a:pt x="3505332" y="7813"/>
                    <a:pt x="3505332" y="17451"/>
                  </a:cubicBezTo>
                  <a:lnTo>
                    <a:pt x="3505332" y="531194"/>
                  </a:lnTo>
                  <a:cubicBezTo>
                    <a:pt x="3505332" y="535822"/>
                    <a:pt x="3503494" y="540261"/>
                    <a:pt x="3500221" y="543534"/>
                  </a:cubicBezTo>
                  <a:cubicBezTo>
                    <a:pt x="3496948" y="546806"/>
                    <a:pt x="3492510" y="548645"/>
                    <a:pt x="3487881" y="548645"/>
                  </a:cubicBezTo>
                  <a:lnTo>
                    <a:pt x="17451" y="548645"/>
                  </a:lnTo>
                  <a:cubicBezTo>
                    <a:pt x="12823" y="548645"/>
                    <a:pt x="8384" y="546806"/>
                    <a:pt x="5111" y="543534"/>
                  </a:cubicBezTo>
                  <a:cubicBezTo>
                    <a:pt x="1839" y="540261"/>
                    <a:pt x="0" y="535822"/>
                    <a:pt x="0" y="531194"/>
                  </a:cubicBezTo>
                  <a:lnTo>
                    <a:pt x="0" y="17451"/>
                  </a:lnTo>
                  <a:cubicBezTo>
                    <a:pt x="0" y="12823"/>
                    <a:pt x="1839" y="8384"/>
                    <a:pt x="5111" y="5111"/>
                  </a:cubicBezTo>
                  <a:cubicBezTo>
                    <a:pt x="8384" y="1839"/>
                    <a:pt x="12823" y="0"/>
                    <a:pt x="17451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505332" cy="596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674336" y="0"/>
            <a:ext cx="2613664" cy="2585152"/>
          </a:xfrm>
          <a:custGeom>
            <a:avLst/>
            <a:gdLst/>
            <a:ahLst/>
            <a:cxnLst/>
            <a:rect r="r" b="b" t="t" l="l"/>
            <a:pathLst>
              <a:path h="2585152" w="2613664">
                <a:moveTo>
                  <a:pt x="0" y="0"/>
                </a:moveTo>
                <a:lnTo>
                  <a:pt x="2613664" y="0"/>
                </a:lnTo>
                <a:lnTo>
                  <a:pt x="2613664" y="2585152"/>
                </a:lnTo>
                <a:lnTo>
                  <a:pt x="0" y="2585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192071" y="306257"/>
            <a:ext cx="7205141" cy="109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CLUESTRING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47554" y="6729664"/>
            <a:ext cx="5640446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0"/>
              </a:lnSpc>
            </a:pPr>
            <a:r>
              <a:rPr lang="en-US" sz="2000">
                <a:solidFill>
                  <a:srgbClr val="101D5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 = 8</a:t>
            </a:r>
            <a:r>
              <a:rPr lang="en-US" sz="2000">
                <a:solidFill>
                  <a:srgbClr val="101D5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(Most cle</a:t>
            </a:r>
            <a:r>
              <a:rPr lang="en-US" sz="2000">
                <a:solidFill>
                  <a:srgbClr val="101D5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AR)</a:t>
            </a:r>
          </a:p>
          <a:p>
            <a:pPr algn="l">
              <a:lnSpc>
                <a:spcPts val="2180"/>
              </a:lnSpc>
            </a:pPr>
            <a:r>
              <a:rPr lang="en-US" sz="2000">
                <a:solidFill>
                  <a:srgbClr val="101D5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MOST DEFINED CLUSTER BOUNDARIES</a:t>
            </a:r>
          </a:p>
          <a:p>
            <a:pPr algn="l">
              <a:lnSpc>
                <a:spcPts val="2180"/>
              </a:lnSpc>
            </a:pPr>
            <a:r>
              <a:rPr lang="en-US" sz="2000">
                <a:solidFill>
                  <a:srgbClr val="101D5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BETTER GROUPING AND LOWER OVERLAP</a:t>
            </a:r>
          </a:p>
          <a:p>
            <a:pPr algn="l">
              <a:lnSpc>
                <a:spcPts val="2180"/>
              </a:lnSpc>
            </a:pPr>
            <a:r>
              <a:rPr lang="en-US" sz="2000">
                <a:solidFill>
                  <a:srgbClr val="101D5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CONVEX HULL VISUALIZATION SHOWS CLEARER SEGMENTATION</a:t>
            </a:r>
          </a:p>
          <a:p>
            <a:pPr algn="l">
              <a:lnSpc>
                <a:spcPts val="218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693926" y="6429512"/>
            <a:ext cx="4900147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0"/>
              </a:lnSpc>
            </a:pPr>
          </a:p>
          <a:p>
            <a:pPr algn="l">
              <a:lnSpc>
                <a:spcPts val="2180"/>
              </a:lnSpc>
            </a:pPr>
            <a:r>
              <a:rPr lang="en-US" sz="2000">
                <a:solidFill>
                  <a:srgbClr val="101D5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</a:t>
            </a:r>
            <a:r>
              <a:rPr lang="en-US" sz="2000">
                <a:solidFill>
                  <a:srgbClr val="101D5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= 6</a:t>
            </a:r>
          </a:p>
          <a:p>
            <a:pPr algn="l">
              <a:lnSpc>
                <a:spcPts val="2180"/>
              </a:lnSpc>
            </a:pPr>
            <a:r>
              <a:rPr lang="en-US" sz="2000">
                <a:solidFill>
                  <a:srgbClr val="101D5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2000">
                <a:solidFill>
                  <a:srgbClr val="101D5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lightly mo</a:t>
            </a:r>
            <a:r>
              <a:rPr lang="en-US" sz="2000">
                <a:solidFill>
                  <a:srgbClr val="101D5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 DEFINED STRUCTURE</a:t>
            </a:r>
          </a:p>
          <a:p>
            <a:pPr algn="l">
              <a:lnSpc>
                <a:spcPts val="2180"/>
              </a:lnSpc>
            </a:pPr>
            <a:r>
              <a:rPr lang="en-US" sz="2000">
                <a:solidFill>
                  <a:srgbClr val="101D5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OVERLAP STILL PRESENT</a:t>
            </a:r>
          </a:p>
          <a:p>
            <a:pPr algn="l">
              <a:lnSpc>
                <a:spcPts val="2180"/>
              </a:lnSpc>
            </a:pPr>
            <a:r>
              <a:rPr lang="en-US" sz="2000">
                <a:solidFill>
                  <a:srgbClr val="101D5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MODERATE IMPROVEMENT</a:t>
            </a:r>
          </a:p>
          <a:p>
            <a:pPr algn="l">
              <a:lnSpc>
                <a:spcPts val="218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721221" y="9433923"/>
            <a:ext cx="10867364" cy="65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8"/>
              </a:lnSpc>
            </a:pPr>
            <a:r>
              <a:rPr lang="en-US" sz="2172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FINAL :  K = 8</a:t>
            </a:r>
            <a:r>
              <a:rPr lang="en-US" sz="2172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provides the m</a:t>
            </a:r>
            <a:r>
              <a:rPr lang="en-US" sz="2172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OST STRUCTURED, COMPACT, AND INTERPRETABLE CLUSTERING.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17659" y="2107483"/>
            <a:ext cx="1029387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PCA (3D) WAS USED TO VISUALLY COMPARE CLUSTERS FOR K = 4, 6, AND 8.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430360" y="3031804"/>
            <a:ext cx="4550808" cy="3577741"/>
          </a:xfrm>
          <a:custGeom>
            <a:avLst/>
            <a:gdLst/>
            <a:ahLst/>
            <a:cxnLst/>
            <a:rect r="r" b="b" t="t" l="l"/>
            <a:pathLst>
              <a:path h="3577741" w="4550808">
                <a:moveTo>
                  <a:pt x="0" y="0"/>
                </a:moveTo>
                <a:lnTo>
                  <a:pt x="4550808" y="0"/>
                </a:lnTo>
                <a:lnTo>
                  <a:pt x="4550808" y="3577741"/>
                </a:lnTo>
                <a:lnTo>
                  <a:pt x="0" y="35777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693926" y="3347814"/>
            <a:ext cx="4325060" cy="3193610"/>
          </a:xfrm>
          <a:custGeom>
            <a:avLst/>
            <a:gdLst/>
            <a:ahLst/>
            <a:cxnLst/>
            <a:rect r="r" b="b" t="t" l="l"/>
            <a:pathLst>
              <a:path h="3193610" w="4325060">
                <a:moveTo>
                  <a:pt x="0" y="0"/>
                </a:moveTo>
                <a:lnTo>
                  <a:pt x="4325060" y="0"/>
                </a:lnTo>
                <a:lnTo>
                  <a:pt x="4325060" y="3193609"/>
                </a:lnTo>
                <a:lnTo>
                  <a:pt x="0" y="3193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0907" y="3347814"/>
            <a:ext cx="4764964" cy="3261731"/>
          </a:xfrm>
          <a:custGeom>
            <a:avLst/>
            <a:gdLst/>
            <a:ahLst/>
            <a:cxnLst/>
            <a:rect r="r" b="b" t="t" l="l"/>
            <a:pathLst>
              <a:path h="3261731" w="4764964">
                <a:moveTo>
                  <a:pt x="0" y="0"/>
                </a:moveTo>
                <a:lnTo>
                  <a:pt x="4764965" y="0"/>
                </a:lnTo>
                <a:lnTo>
                  <a:pt x="4764965" y="3261731"/>
                </a:lnTo>
                <a:lnTo>
                  <a:pt x="0" y="32617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t="0" r="-31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283763"/>
            <a:ext cx="18672141" cy="2940260"/>
            <a:chOff x="0" y="0"/>
            <a:chExt cx="4917766" cy="7743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17766" cy="774389"/>
            </a:xfrm>
            <a:custGeom>
              <a:avLst/>
              <a:gdLst/>
              <a:ahLst/>
              <a:cxnLst/>
              <a:rect r="r" b="b" t="t" l="l"/>
              <a:pathLst>
                <a:path h="774389" w="4917766">
                  <a:moveTo>
                    <a:pt x="0" y="0"/>
                  </a:moveTo>
                  <a:lnTo>
                    <a:pt x="4917766" y="0"/>
                  </a:lnTo>
                  <a:lnTo>
                    <a:pt x="4917766" y="774389"/>
                  </a:lnTo>
                  <a:lnTo>
                    <a:pt x="0" y="774389"/>
                  </a:ln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17766" cy="82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681417" y="9651027"/>
            <a:ext cx="13309308" cy="2083136"/>
            <a:chOff x="0" y="0"/>
            <a:chExt cx="3505332" cy="5486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05332" cy="548645"/>
            </a:xfrm>
            <a:custGeom>
              <a:avLst/>
              <a:gdLst/>
              <a:ahLst/>
              <a:cxnLst/>
              <a:rect r="r" b="b" t="t" l="l"/>
              <a:pathLst>
                <a:path h="548645" w="3505332">
                  <a:moveTo>
                    <a:pt x="17451" y="0"/>
                  </a:moveTo>
                  <a:lnTo>
                    <a:pt x="3487881" y="0"/>
                  </a:lnTo>
                  <a:cubicBezTo>
                    <a:pt x="3497519" y="0"/>
                    <a:pt x="3505332" y="7813"/>
                    <a:pt x="3505332" y="17451"/>
                  </a:cubicBezTo>
                  <a:lnTo>
                    <a:pt x="3505332" y="531194"/>
                  </a:lnTo>
                  <a:cubicBezTo>
                    <a:pt x="3505332" y="535822"/>
                    <a:pt x="3503494" y="540261"/>
                    <a:pt x="3500221" y="543534"/>
                  </a:cubicBezTo>
                  <a:cubicBezTo>
                    <a:pt x="3496948" y="546806"/>
                    <a:pt x="3492510" y="548645"/>
                    <a:pt x="3487881" y="548645"/>
                  </a:cubicBezTo>
                  <a:lnTo>
                    <a:pt x="17451" y="548645"/>
                  </a:lnTo>
                  <a:cubicBezTo>
                    <a:pt x="12823" y="548645"/>
                    <a:pt x="8384" y="546806"/>
                    <a:pt x="5111" y="543534"/>
                  </a:cubicBezTo>
                  <a:cubicBezTo>
                    <a:pt x="1839" y="540261"/>
                    <a:pt x="0" y="535822"/>
                    <a:pt x="0" y="531194"/>
                  </a:cubicBezTo>
                  <a:lnTo>
                    <a:pt x="0" y="17451"/>
                  </a:lnTo>
                  <a:cubicBezTo>
                    <a:pt x="0" y="12823"/>
                    <a:pt x="1839" y="8384"/>
                    <a:pt x="5111" y="5111"/>
                  </a:cubicBezTo>
                  <a:cubicBezTo>
                    <a:pt x="8384" y="1839"/>
                    <a:pt x="12823" y="0"/>
                    <a:pt x="17451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505332" cy="596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674336" y="0"/>
            <a:ext cx="2613664" cy="2585152"/>
          </a:xfrm>
          <a:custGeom>
            <a:avLst/>
            <a:gdLst/>
            <a:ahLst/>
            <a:cxnLst/>
            <a:rect r="r" b="b" t="t" l="l"/>
            <a:pathLst>
              <a:path h="2585152" w="2613664">
                <a:moveTo>
                  <a:pt x="0" y="0"/>
                </a:moveTo>
                <a:lnTo>
                  <a:pt x="2613664" y="0"/>
                </a:lnTo>
                <a:lnTo>
                  <a:pt x="2613664" y="2585152"/>
                </a:lnTo>
                <a:lnTo>
                  <a:pt x="0" y="2585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192071" y="306257"/>
            <a:ext cx="7205141" cy="109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FINDINGS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1662" y="2242826"/>
            <a:ext cx="17164676" cy="67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8740" indent="-414370" lvl="1">
              <a:lnSpc>
                <a:spcPts val="5373"/>
              </a:lnSpc>
              <a:buFont typeface="Arial"/>
              <a:buChar char="•"/>
            </a:pPr>
            <a:r>
              <a:rPr lang="en-US" sz="3838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</a:t>
            </a:r>
            <a:r>
              <a:rPr lang="en-US" b="true" sz="3838">
                <a:solidFill>
                  <a:srgbClr val="953A3A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70/30 split</a:t>
            </a:r>
            <a:r>
              <a:rPr lang="en-US" b="true" sz="3838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 </a:t>
            </a:r>
            <a:r>
              <a:rPr lang="en-US" sz="3838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gave the highest accuracy across all models.</a:t>
            </a:r>
          </a:p>
          <a:p>
            <a:pPr algn="l" marL="828740" indent="-414370" lvl="1">
              <a:lnSpc>
                <a:spcPts val="5373"/>
              </a:lnSpc>
              <a:buFont typeface="Arial"/>
              <a:buChar char="•"/>
            </a:pPr>
            <a:r>
              <a:rPr lang="en-US" sz="3838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Gini outperformed Entropy, achieving the best accuracy (0.729).</a:t>
            </a:r>
          </a:p>
          <a:p>
            <a:pPr algn="l" marL="828740" indent="-414370" lvl="1">
              <a:lnSpc>
                <a:spcPts val="5373"/>
              </a:lnSpc>
              <a:buFont typeface="Arial"/>
              <a:buChar char="•"/>
            </a:pPr>
            <a:r>
              <a:rPr lang="en-US" sz="3838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Both models struggled more with predicting the “Yes” class, likely due to feature overlap.</a:t>
            </a:r>
          </a:p>
          <a:p>
            <a:pPr algn="l" marL="828740" indent="-414370" lvl="1">
              <a:lnSpc>
                <a:spcPts val="5373"/>
              </a:lnSpc>
              <a:buFont typeface="Arial"/>
              <a:buChar char="•"/>
            </a:pPr>
            <a:r>
              <a:rPr lang="en-US" sz="3838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clustering, K-means with K=8 produced the best separation </a:t>
            </a:r>
          </a:p>
          <a:p>
            <a:pPr algn="l">
              <a:lnSpc>
                <a:spcPts val="5373"/>
              </a:lnSpc>
            </a:pPr>
            <a:r>
              <a:rPr lang="en-US" sz="3838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r>
              <a:rPr lang="en-US" sz="3838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(highest silhouette score), </a:t>
            </a:r>
            <a:r>
              <a:rPr lang="en-US" sz="3838" b="true">
                <a:solidFill>
                  <a:srgbClr val="953A3A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PCA</a:t>
            </a:r>
            <a:r>
              <a:rPr lang="en-US" sz="3838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visualizations confirmed.</a:t>
            </a:r>
          </a:p>
          <a:p>
            <a:pPr algn="l" marL="828740" indent="-414370" lvl="1">
              <a:lnSpc>
                <a:spcPts val="5373"/>
              </a:lnSpc>
              <a:buFont typeface="Arial"/>
              <a:buChar char="•"/>
            </a:pPr>
            <a:r>
              <a:rPr lang="en-US" sz="3838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Overall, results show that multiple factors—not a single feature—drive lung cancer risk.</a:t>
            </a:r>
          </a:p>
          <a:p>
            <a:pPr algn="l" marL="828740" indent="-414370" lvl="1">
              <a:lnSpc>
                <a:spcPts val="5373"/>
              </a:lnSpc>
              <a:buFont typeface="Arial"/>
              <a:buChar char="•"/>
            </a:pPr>
            <a:r>
              <a:rPr lang="en-US" sz="3838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Most influential features: COPD diagnosis and smoking-related exposures.</a:t>
            </a:r>
          </a:p>
          <a:p>
            <a:pPr algn="l">
              <a:lnSpc>
                <a:spcPts val="5373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t="0" r="-31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0060" y="639487"/>
            <a:ext cx="13306533" cy="9008027"/>
            <a:chOff x="0" y="0"/>
            <a:chExt cx="3504601" cy="23724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04601" cy="2372484"/>
            </a:xfrm>
            <a:custGeom>
              <a:avLst/>
              <a:gdLst/>
              <a:ahLst/>
              <a:cxnLst/>
              <a:rect r="r" b="b" t="t" l="l"/>
              <a:pathLst>
                <a:path h="2372484" w="3504601">
                  <a:moveTo>
                    <a:pt x="29672" y="0"/>
                  </a:moveTo>
                  <a:lnTo>
                    <a:pt x="3474929" y="0"/>
                  </a:lnTo>
                  <a:cubicBezTo>
                    <a:pt x="3482798" y="0"/>
                    <a:pt x="3490345" y="3126"/>
                    <a:pt x="3495910" y="8691"/>
                  </a:cubicBezTo>
                  <a:cubicBezTo>
                    <a:pt x="3501475" y="14256"/>
                    <a:pt x="3504601" y="21803"/>
                    <a:pt x="3504601" y="29672"/>
                  </a:cubicBezTo>
                  <a:lnTo>
                    <a:pt x="3504601" y="2342812"/>
                  </a:lnTo>
                  <a:cubicBezTo>
                    <a:pt x="3504601" y="2350682"/>
                    <a:pt x="3501475" y="2358229"/>
                    <a:pt x="3495910" y="2363794"/>
                  </a:cubicBezTo>
                  <a:cubicBezTo>
                    <a:pt x="3490345" y="2369358"/>
                    <a:pt x="3482798" y="2372484"/>
                    <a:pt x="3474929" y="2372484"/>
                  </a:cubicBezTo>
                  <a:lnTo>
                    <a:pt x="29672" y="2372484"/>
                  </a:lnTo>
                  <a:cubicBezTo>
                    <a:pt x="21803" y="2372484"/>
                    <a:pt x="14256" y="2369358"/>
                    <a:pt x="8691" y="2363794"/>
                  </a:cubicBezTo>
                  <a:cubicBezTo>
                    <a:pt x="3126" y="2358229"/>
                    <a:pt x="0" y="2350682"/>
                    <a:pt x="0" y="2342812"/>
                  </a:cubicBezTo>
                  <a:lnTo>
                    <a:pt x="0" y="29672"/>
                  </a:lnTo>
                  <a:cubicBezTo>
                    <a:pt x="0" y="21803"/>
                    <a:pt x="3126" y="14256"/>
                    <a:pt x="8691" y="8691"/>
                  </a:cubicBezTo>
                  <a:cubicBezTo>
                    <a:pt x="14256" y="3126"/>
                    <a:pt x="21803" y="0"/>
                    <a:pt x="29672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504601" cy="2420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55807" y="1292254"/>
            <a:ext cx="824780" cy="608655"/>
          </a:xfrm>
          <a:custGeom>
            <a:avLst/>
            <a:gdLst/>
            <a:ahLst/>
            <a:cxnLst/>
            <a:rect r="r" b="b" t="t" l="l"/>
            <a:pathLst>
              <a:path h="608655" w="824780">
                <a:moveTo>
                  <a:pt x="0" y="0"/>
                </a:moveTo>
                <a:lnTo>
                  <a:pt x="824780" y="0"/>
                </a:lnTo>
                <a:lnTo>
                  <a:pt x="824780" y="608655"/>
                </a:lnTo>
                <a:lnTo>
                  <a:pt x="0" y="608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966980" y="639487"/>
            <a:ext cx="5742617" cy="9008027"/>
            <a:chOff x="0" y="0"/>
            <a:chExt cx="812800" cy="12749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274980"/>
            </a:xfrm>
            <a:custGeom>
              <a:avLst/>
              <a:gdLst/>
              <a:ahLst/>
              <a:cxnLst/>
              <a:rect r="r" b="b" t="t" l="l"/>
              <a:pathLst>
                <a:path h="1274980" w="812800">
                  <a:moveTo>
                    <a:pt x="31007" y="0"/>
                  </a:moveTo>
                  <a:lnTo>
                    <a:pt x="781792" y="0"/>
                  </a:lnTo>
                  <a:cubicBezTo>
                    <a:pt x="790016" y="0"/>
                    <a:pt x="797903" y="3267"/>
                    <a:pt x="803718" y="9082"/>
                  </a:cubicBezTo>
                  <a:cubicBezTo>
                    <a:pt x="809533" y="14897"/>
                    <a:pt x="812800" y="22784"/>
                    <a:pt x="812800" y="31007"/>
                  </a:cubicBezTo>
                  <a:lnTo>
                    <a:pt x="812800" y="1243973"/>
                  </a:lnTo>
                  <a:cubicBezTo>
                    <a:pt x="812800" y="1252197"/>
                    <a:pt x="809533" y="1260083"/>
                    <a:pt x="803718" y="1265899"/>
                  </a:cubicBezTo>
                  <a:cubicBezTo>
                    <a:pt x="797903" y="1271714"/>
                    <a:pt x="790016" y="1274980"/>
                    <a:pt x="781792" y="1274980"/>
                  </a:cubicBezTo>
                  <a:lnTo>
                    <a:pt x="31007" y="1274980"/>
                  </a:lnTo>
                  <a:cubicBezTo>
                    <a:pt x="22784" y="1274980"/>
                    <a:pt x="14897" y="1271714"/>
                    <a:pt x="9082" y="1265899"/>
                  </a:cubicBezTo>
                  <a:cubicBezTo>
                    <a:pt x="3267" y="1260083"/>
                    <a:pt x="0" y="1252197"/>
                    <a:pt x="0" y="1243973"/>
                  </a:cubicBezTo>
                  <a:lnTo>
                    <a:pt x="0" y="31007"/>
                  </a:lnTo>
                  <a:cubicBezTo>
                    <a:pt x="0" y="22784"/>
                    <a:pt x="3267" y="14897"/>
                    <a:pt x="9082" y="9082"/>
                  </a:cubicBezTo>
                  <a:cubicBezTo>
                    <a:pt x="14897" y="3267"/>
                    <a:pt x="22784" y="0"/>
                    <a:pt x="31007" y="0"/>
                  </a:cubicBezTo>
                  <a:close/>
                </a:path>
              </a:pathLst>
            </a:custGeom>
            <a:blipFill>
              <a:blip r:embed="rId5"/>
              <a:stretch>
                <a:fillRect l="-67560" t="0" r="-6756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380587" y="5438775"/>
            <a:ext cx="7175803" cy="999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5"/>
              </a:lnSpc>
            </a:pPr>
            <a:r>
              <a:rPr lang="en-US" sz="8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90734" y="1353360"/>
            <a:ext cx="226797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IT-326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t="0" r="-31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6243" y="-638997"/>
            <a:ext cx="16072471" cy="3209092"/>
            <a:chOff x="0" y="0"/>
            <a:chExt cx="4233079" cy="8451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33079" cy="845193"/>
            </a:xfrm>
            <a:custGeom>
              <a:avLst/>
              <a:gdLst/>
              <a:ahLst/>
              <a:cxnLst/>
              <a:rect r="r" b="b" t="t" l="l"/>
              <a:pathLst>
                <a:path h="845193" w="4233079">
                  <a:moveTo>
                    <a:pt x="0" y="0"/>
                  </a:moveTo>
                  <a:lnTo>
                    <a:pt x="4233079" y="0"/>
                  </a:lnTo>
                  <a:lnTo>
                    <a:pt x="4233079" y="845193"/>
                  </a:lnTo>
                  <a:lnTo>
                    <a:pt x="0" y="845193"/>
                  </a:ln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33079" cy="892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11889" y="9773548"/>
            <a:ext cx="12450765" cy="3134372"/>
            <a:chOff x="0" y="0"/>
            <a:chExt cx="3279214" cy="8255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79214" cy="825514"/>
            </a:xfrm>
            <a:custGeom>
              <a:avLst/>
              <a:gdLst/>
              <a:ahLst/>
              <a:cxnLst/>
              <a:rect r="r" b="b" t="t" l="l"/>
              <a:pathLst>
                <a:path h="825514" w="3279214">
                  <a:moveTo>
                    <a:pt x="10571" y="0"/>
                  </a:moveTo>
                  <a:lnTo>
                    <a:pt x="3268643" y="0"/>
                  </a:lnTo>
                  <a:cubicBezTo>
                    <a:pt x="3271447" y="0"/>
                    <a:pt x="3274135" y="1114"/>
                    <a:pt x="3276118" y="3096"/>
                  </a:cubicBezTo>
                  <a:cubicBezTo>
                    <a:pt x="3278100" y="5078"/>
                    <a:pt x="3279214" y="7767"/>
                    <a:pt x="3279214" y="10571"/>
                  </a:cubicBezTo>
                  <a:lnTo>
                    <a:pt x="3279214" y="814943"/>
                  </a:lnTo>
                  <a:cubicBezTo>
                    <a:pt x="3279214" y="817746"/>
                    <a:pt x="3278100" y="820435"/>
                    <a:pt x="3276118" y="822418"/>
                  </a:cubicBezTo>
                  <a:cubicBezTo>
                    <a:pt x="3274135" y="824400"/>
                    <a:pt x="3271447" y="825514"/>
                    <a:pt x="3268643" y="825514"/>
                  </a:cubicBezTo>
                  <a:lnTo>
                    <a:pt x="10571" y="825514"/>
                  </a:lnTo>
                  <a:cubicBezTo>
                    <a:pt x="4733" y="825514"/>
                    <a:pt x="0" y="820781"/>
                    <a:pt x="0" y="814943"/>
                  </a:cubicBezTo>
                  <a:lnTo>
                    <a:pt x="0" y="10571"/>
                  </a:lnTo>
                  <a:cubicBezTo>
                    <a:pt x="0" y="7767"/>
                    <a:pt x="1114" y="5078"/>
                    <a:pt x="3096" y="3096"/>
                  </a:cubicBezTo>
                  <a:cubicBezTo>
                    <a:pt x="5078" y="1114"/>
                    <a:pt x="7767" y="0"/>
                    <a:pt x="10571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79214" cy="873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0"/>
            <a:ext cx="1329272" cy="727474"/>
          </a:xfrm>
          <a:custGeom>
            <a:avLst/>
            <a:gdLst/>
            <a:ahLst/>
            <a:cxnLst/>
            <a:rect r="r" b="b" t="t" l="l"/>
            <a:pathLst>
              <a:path h="727474" w="1329272">
                <a:moveTo>
                  <a:pt x="0" y="0"/>
                </a:moveTo>
                <a:lnTo>
                  <a:pt x="1329272" y="0"/>
                </a:lnTo>
                <a:lnTo>
                  <a:pt x="1329272" y="727474"/>
                </a:lnTo>
                <a:lnTo>
                  <a:pt x="0" y="727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30107" y="9194602"/>
            <a:ext cx="1157893" cy="1157893"/>
          </a:xfrm>
          <a:custGeom>
            <a:avLst/>
            <a:gdLst/>
            <a:ahLst/>
            <a:cxnLst/>
            <a:rect r="r" b="b" t="t" l="l"/>
            <a:pathLst>
              <a:path h="1157893" w="1157893">
                <a:moveTo>
                  <a:pt x="0" y="0"/>
                </a:moveTo>
                <a:lnTo>
                  <a:pt x="1157893" y="0"/>
                </a:lnTo>
                <a:lnTo>
                  <a:pt x="1157893" y="1157893"/>
                </a:lnTo>
                <a:lnTo>
                  <a:pt x="0" y="11578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5126" y="731216"/>
            <a:ext cx="15651102" cy="277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 &amp; OBJECTIVES</a:t>
            </a:r>
          </a:p>
          <a:p>
            <a:pPr algn="l">
              <a:lnSpc>
                <a:spcPts val="7420"/>
              </a:lnSpc>
            </a:pPr>
          </a:p>
          <a:p>
            <a:pPr algn="l">
              <a:lnSpc>
                <a:spcPts val="742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3059371"/>
            <a:ext cx="15328927" cy="466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0" indent="-431795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Dataset of lung cancer patients from Kagg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le.</a:t>
            </a:r>
          </a:p>
          <a:p>
            <a:pPr algn="l" marL="863590" indent="-431795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Includes demographic, lifestyle, exposure,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medical risk factors.</a:t>
            </a:r>
          </a:p>
          <a:p>
            <a:pPr algn="l" marL="863590" indent="-431795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Objectives</a:t>
            </a:r>
          </a:p>
          <a:p>
            <a:pPr algn="l" marL="863590" indent="-431795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Understand the relationship between </a:t>
            </a:r>
            <a:r>
              <a:rPr lang="en-US" b="true" sz="39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risk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factors and </a:t>
            </a:r>
            <a:r>
              <a:rPr lang="en-US" b="true" sz="39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lung cancer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algn="l" marL="863590" indent="-431795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Build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classification models to predict lung cancer.</a:t>
            </a:r>
          </a:p>
          <a:p>
            <a:pPr algn="l" marL="863590" indent="-431795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 patients into </a:t>
            </a:r>
            <a:r>
              <a:rPr lang="en-US" b="true" sz="39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meaningful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risk groups.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169384" y="6207923"/>
            <a:ext cx="6118616" cy="4079077"/>
          </a:xfrm>
          <a:custGeom>
            <a:avLst/>
            <a:gdLst/>
            <a:ahLst/>
            <a:cxnLst/>
            <a:rect r="r" b="b" t="t" l="l"/>
            <a:pathLst>
              <a:path h="4079077" w="6118616">
                <a:moveTo>
                  <a:pt x="0" y="0"/>
                </a:moveTo>
                <a:lnTo>
                  <a:pt x="6118616" y="0"/>
                </a:lnTo>
                <a:lnTo>
                  <a:pt x="6118616" y="4079077"/>
                </a:lnTo>
                <a:lnTo>
                  <a:pt x="0" y="40790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t="0" r="-31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1914" y="2998216"/>
            <a:ext cx="12342159" cy="6959788"/>
            <a:chOff x="0" y="0"/>
            <a:chExt cx="3250610" cy="18330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50610" cy="1833031"/>
            </a:xfrm>
            <a:custGeom>
              <a:avLst/>
              <a:gdLst/>
              <a:ahLst/>
              <a:cxnLst/>
              <a:rect r="r" b="b" t="t" l="l"/>
              <a:pathLst>
                <a:path h="1833031" w="3250610">
                  <a:moveTo>
                    <a:pt x="18191" y="0"/>
                  </a:moveTo>
                  <a:lnTo>
                    <a:pt x="3232419" y="0"/>
                  </a:lnTo>
                  <a:cubicBezTo>
                    <a:pt x="3237243" y="0"/>
                    <a:pt x="3241871" y="1917"/>
                    <a:pt x="3245282" y="5328"/>
                  </a:cubicBezTo>
                  <a:cubicBezTo>
                    <a:pt x="3248693" y="8739"/>
                    <a:pt x="3250610" y="13366"/>
                    <a:pt x="3250610" y="18191"/>
                  </a:cubicBezTo>
                  <a:lnTo>
                    <a:pt x="3250610" y="1814840"/>
                  </a:lnTo>
                  <a:cubicBezTo>
                    <a:pt x="3250610" y="1824886"/>
                    <a:pt x="3242466" y="1833031"/>
                    <a:pt x="3232419" y="1833031"/>
                  </a:cubicBezTo>
                  <a:lnTo>
                    <a:pt x="18191" y="1833031"/>
                  </a:lnTo>
                  <a:cubicBezTo>
                    <a:pt x="13366" y="1833031"/>
                    <a:pt x="8739" y="1831114"/>
                    <a:pt x="5328" y="1827703"/>
                  </a:cubicBezTo>
                  <a:cubicBezTo>
                    <a:pt x="1917" y="1824291"/>
                    <a:pt x="0" y="1819664"/>
                    <a:pt x="0" y="1814840"/>
                  </a:cubicBezTo>
                  <a:lnTo>
                    <a:pt x="0" y="18191"/>
                  </a:lnTo>
                  <a:cubicBezTo>
                    <a:pt x="0" y="13366"/>
                    <a:pt x="1917" y="8739"/>
                    <a:pt x="5328" y="5328"/>
                  </a:cubicBezTo>
                  <a:cubicBezTo>
                    <a:pt x="8739" y="1917"/>
                    <a:pt x="13366" y="0"/>
                    <a:pt x="18191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250610" cy="1880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149520" y="8721609"/>
            <a:ext cx="9505894" cy="3873951"/>
            <a:chOff x="0" y="0"/>
            <a:chExt cx="2503610" cy="10203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03610" cy="1020300"/>
            </a:xfrm>
            <a:custGeom>
              <a:avLst/>
              <a:gdLst/>
              <a:ahLst/>
              <a:cxnLst/>
              <a:rect r="r" b="b" t="t" l="l"/>
              <a:pathLst>
                <a:path h="1020300" w="2503610">
                  <a:moveTo>
                    <a:pt x="23619" y="0"/>
                  </a:moveTo>
                  <a:lnTo>
                    <a:pt x="2479991" y="0"/>
                  </a:lnTo>
                  <a:cubicBezTo>
                    <a:pt x="2493036" y="0"/>
                    <a:pt x="2503610" y="10574"/>
                    <a:pt x="2503610" y="23619"/>
                  </a:cubicBezTo>
                  <a:lnTo>
                    <a:pt x="2503610" y="996681"/>
                  </a:lnTo>
                  <a:cubicBezTo>
                    <a:pt x="2503610" y="1009726"/>
                    <a:pt x="2493036" y="1020300"/>
                    <a:pt x="2479991" y="1020300"/>
                  </a:cubicBezTo>
                  <a:lnTo>
                    <a:pt x="23619" y="1020300"/>
                  </a:lnTo>
                  <a:cubicBezTo>
                    <a:pt x="10574" y="1020300"/>
                    <a:pt x="0" y="1009726"/>
                    <a:pt x="0" y="996681"/>
                  </a:cubicBezTo>
                  <a:lnTo>
                    <a:pt x="0" y="23619"/>
                  </a:lnTo>
                  <a:cubicBezTo>
                    <a:pt x="0" y="10574"/>
                    <a:pt x="10574" y="0"/>
                    <a:pt x="23619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503610" cy="1067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322425" y="5050210"/>
            <a:ext cx="7361690" cy="4907793"/>
          </a:xfrm>
          <a:custGeom>
            <a:avLst/>
            <a:gdLst/>
            <a:ahLst/>
            <a:cxnLst/>
            <a:rect r="r" b="b" t="t" l="l"/>
            <a:pathLst>
              <a:path h="4907793" w="7361690">
                <a:moveTo>
                  <a:pt x="0" y="0"/>
                </a:moveTo>
                <a:lnTo>
                  <a:pt x="7361689" y="0"/>
                </a:lnTo>
                <a:lnTo>
                  <a:pt x="7361689" y="4907794"/>
                </a:lnTo>
                <a:lnTo>
                  <a:pt x="0" y="4907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1914" y="374792"/>
            <a:ext cx="9931834" cy="277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</a:pPr>
            <a:r>
              <a:rPr lang="en-US" sz="5300">
                <a:solidFill>
                  <a:srgbClr val="101D5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 DESCRIPTION</a:t>
            </a:r>
          </a:p>
          <a:p>
            <a:pPr algn="l">
              <a:lnSpc>
                <a:spcPts val="7420"/>
              </a:lnSpc>
            </a:pPr>
          </a:p>
          <a:p>
            <a:pPr algn="l">
              <a:lnSpc>
                <a:spcPts val="74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47117" y="3248717"/>
            <a:ext cx="6342251" cy="73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EXAMPLE FEATURES: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393" y="1383807"/>
            <a:ext cx="8842086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50,000 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records, </a:t>
            </a:r>
            <a:r>
              <a:rPr lang="en-US" b="true" sz="39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11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attributes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Target: </a:t>
            </a:r>
            <a:r>
              <a:rPr lang="en-US" b="true" sz="39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lung_cancer 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(Yes / No)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01914" y="3968750"/>
            <a:ext cx="8417046" cy="631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age, gender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pack_years (smoking history)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radon_exposure,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asbestos_exposure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secondhand_smoke_exposure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copd_diagnosis,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alcohol_consumption,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family_history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t="0" r="-31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6243" y="-638997"/>
            <a:ext cx="15400573" cy="1847135"/>
            <a:chOff x="0" y="0"/>
            <a:chExt cx="4056118" cy="4864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56118" cy="486488"/>
            </a:xfrm>
            <a:custGeom>
              <a:avLst/>
              <a:gdLst/>
              <a:ahLst/>
              <a:cxnLst/>
              <a:rect r="r" b="b" t="t" l="l"/>
              <a:pathLst>
                <a:path h="486488" w="4056118">
                  <a:moveTo>
                    <a:pt x="0" y="0"/>
                  </a:moveTo>
                  <a:lnTo>
                    <a:pt x="4056118" y="0"/>
                  </a:lnTo>
                  <a:lnTo>
                    <a:pt x="4056118" y="486488"/>
                  </a:lnTo>
                  <a:lnTo>
                    <a:pt x="0" y="486488"/>
                  </a:ln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056118" cy="534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329272" cy="727474"/>
          </a:xfrm>
          <a:custGeom>
            <a:avLst/>
            <a:gdLst/>
            <a:ahLst/>
            <a:cxnLst/>
            <a:rect r="r" b="b" t="t" l="l"/>
            <a:pathLst>
              <a:path h="727474" w="1329272">
                <a:moveTo>
                  <a:pt x="0" y="0"/>
                </a:moveTo>
                <a:lnTo>
                  <a:pt x="1329272" y="0"/>
                </a:lnTo>
                <a:lnTo>
                  <a:pt x="1329272" y="727474"/>
                </a:lnTo>
                <a:lnTo>
                  <a:pt x="0" y="727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130107" y="9194602"/>
            <a:ext cx="1157893" cy="1157893"/>
          </a:xfrm>
          <a:custGeom>
            <a:avLst/>
            <a:gdLst/>
            <a:ahLst/>
            <a:cxnLst/>
            <a:rect r="r" b="b" t="t" l="l"/>
            <a:pathLst>
              <a:path h="1157893" w="1157893">
                <a:moveTo>
                  <a:pt x="0" y="0"/>
                </a:moveTo>
                <a:lnTo>
                  <a:pt x="1157893" y="0"/>
                </a:lnTo>
                <a:lnTo>
                  <a:pt x="1157893" y="1157893"/>
                </a:lnTo>
                <a:lnTo>
                  <a:pt x="0" y="11578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4369" y="258962"/>
            <a:ext cx="16965738" cy="277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EXPLORATORY DATA ANALYSIS (EDA)</a:t>
            </a:r>
          </a:p>
          <a:p>
            <a:pPr algn="l">
              <a:lnSpc>
                <a:spcPts val="7420"/>
              </a:lnSpc>
            </a:pPr>
          </a:p>
          <a:p>
            <a:pPr algn="l">
              <a:lnSpc>
                <a:spcPts val="7420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64369" y="1827263"/>
            <a:ext cx="7298238" cy="5214565"/>
            <a:chOff x="0" y="0"/>
            <a:chExt cx="9730985" cy="695275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9730985" cy="6952753"/>
              <a:chOff x="0" y="0"/>
              <a:chExt cx="1493691" cy="106723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493691" cy="1067237"/>
              </a:xfrm>
              <a:custGeom>
                <a:avLst/>
                <a:gdLst/>
                <a:ahLst/>
                <a:cxnLst/>
                <a:rect r="r" b="b" t="t" l="l"/>
                <a:pathLst>
                  <a:path h="1067237" w="1493691">
                    <a:moveTo>
                      <a:pt x="31824" y="0"/>
                    </a:moveTo>
                    <a:lnTo>
                      <a:pt x="1461868" y="0"/>
                    </a:lnTo>
                    <a:cubicBezTo>
                      <a:pt x="1479443" y="0"/>
                      <a:pt x="1493691" y="14248"/>
                      <a:pt x="1493691" y="31824"/>
                    </a:cubicBezTo>
                    <a:lnTo>
                      <a:pt x="1493691" y="1035413"/>
                    </a:lnTo>
                    <a:cubicBezTo>
                      <a:pt x="1493691" y="1052989"/>
                      <a:pt x="1479443" y="1067237"/>
                      <a:pt x="1461868" y="1067237"/>
                    </a:cubicBezTo>
                    <a:lnTo>
                      <a:pt x="31824" y="1067237"/>
                    </a:lnTo>
                    <a:cubicBezTo>
                      <a:pt x="14248" y="1067237"/>
                      <a:pt x="0" y="1052989"/>
                      <a:pt x="0" y="1035413"/>
                    </a:cubicBezTo>
                    <a:lnTo>
                      <a:pt x="0" y="31824"/>
                    </a:lnTo>
                    <a:cubicBezTo>
                      <a:pt x="0" y="14248"/>
                      <a:pt x="14248" y="0"/>
                      <a:pt x="31824" y="0"/>
                    </a:cubicBezTo>
                    <a:close/>
                  </a:path>
                </a:pathLst>
              </a:custGeom>
              <a:solidFill>
                <a:srgbClr val="101D5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1493691" cy="11148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400763" y="370612"/>
              <a:ext cx="8812326" cy="6211528"/>
            </a:xfrm>
            <a:custGeom>
              <a:avLst/>
              <a:gdLst/>
              <a:ahLst/>
              <a:cxnLst/>
              <a:rect r="r" b="b" t="t" l="l"/>
              <a:pathLst>
                <a:path h="6211528" w="8812326">
                  <a:moveTo>
                    <a:pt x="0" y="0"/>
                  </a:moveTo>
                  <a:lnTo>
                    <a:pt x="8812325" y="0"/>
                  </a:lnTo>
                  <a:lnTo>
                    <a:pt x="8812325" y="6211528"/>
                  </a:lnTo>
                  <a:lnTo>
                    <a:pt x="0" y="6211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909379" y="1827263"/>
            <a:ext cx="7769117" cy="5001569"/>
            <a:chOff x="0" y="0"/>
            <a:chExt cx="1512500" cy="9737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12500" cy="973711"/>
            </a:xfrm>
            <a:custGeom>
              <a:avLst/>
              <a:gdLst/>
              <a:ahLst/>
              <a:cxnLst/>
              <a:rect r="r" b="b" t="t" l="l"/>
              <a:pathLst>
                <a:path h="973711" w="1512500">
                  <a:moveTo>
                    <a:pt x="29895" y="0"/>
                  </a:moveTo>
                  <a:lnTo>
                    <a:pt x="1482605" y="0"/>
                  </a:lnTo>
                  <a:cubicBezTo>
                    <a:pt x="1490534" y="0"/>
                    <a:pt x="1498138" y="3150"/>
                    <a:pt x="1503744" y="8756"/>
                  </a:cubicBezTo>
                  <a:cubicBezTo>
                    <a:pt x="1509350" y="14362"/>
                    <a:pt x="1512500" y="21966"/>
                    <a:pt x="1512500" y="29895"/>
                  </a:cubicBezTo>
                  <a:lnTo>
                    <a:pt x="1512500" y="943816"/>
                  </a:lnTo>
                  <a:cubicBezTo>
                    <a:pt x="1512500" y="951744"/>
                    <a:pt x="1509350" y="959348"/>
                    <a:pt x="1503744" y="964955"/>
                  </a:cubicBezTo>
                  <a:cubicBezTo>
                    <a:pt x="1498138" y="970561"/>
                    <a:pt x="1490534" y="973711"/>
                    <a:pt x="1482605" y="973711"/>
                  </a:cubicBezTo>
                  <a:lnTo>
                    <a:pt x="29895" y="973711"/>
                  </a:lnTo>
                  <a:cubicBezTo>
                    <a:pt x="21966" y="973711"/>
                    <a:pt x="14362" y="970561"/>
                    <a:pt x="8756" y="964955"/>
                  </a:cubicBezTo>
                  <a:cubicBezTo>
                    <a:pt x="3150" y="959348"/>
                    <a:pt x="0" y="951744"/>
                    <a:pt x="0" y="943816"/>
                  </a:cubicBezTo>
                  <a:lnTo>
                    <a:pt x="0" y="29895"/>
                  </a:lnTo>
                  <a:cubicBezTo>
                    <a:pt x="0" y="21966"/>
                    <a:pt x="3150" y="14362"/>
                    <a:pt x="8756" y="8756"/>
                  </a:cubicBezTo>
                  <a:cubicBezTo>
                    <a:pt x="14362" y="3150"/>
                    <a:pt x="21966" y="0"/>
                    <a:pt x="29895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512500" cy="1021336"/>
            </a:xfrm>
            <a:prstGeom prst="rect">
              <a:avLst/>
            </a:prstGeom>
          </p:spPr>
          <p:txBody>
            <a:bodyPr anchor="ctr" rtlCol="false" tIns="51724" lIns="51724" bIns="51724" rIns="51724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179317" y="2040433"/>
            <a:ext cx="7229241" cy="4575230"/>
          </a:xfrm>
          <a:custGeom>
            <a:avLst/>
            <a:gdLst/>
            <a:ahLst/>
            <a:cxnLst/>
            <a:rect r="r" b="b" t="t" l="l"/>
            <a:pathLst>
              <a:path h="4575230" w="7229241">
                <a:moveTo>
                  <a:pt x="0" y="0"/>
                </a:moveTo>
                <a:lnTo>
                  <a:pt x="7229241" y="0"/>
                </a:lnTo>
                <a:lnTo>
                  <a:pt x="7229241" y="4575230"/>
                </a:lnTo>
                <a:lnTo>
                  <a:pt x="0" y="4575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800" t="0" r="-580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90054" y="7415966"/>
            <a:ext cx="12403884" cy="235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9"/>
              </a:lnSpc>
            </a:pP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953A3A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No missing 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values det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ected across 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 features.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Dataset is </a:t>
            </a:r>
            <a:r>
              <a:rPr lang="en-US" b="true" sz="39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imbalanced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more “Yes” cases than “No”.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t="0" r="-31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6243" y="-638997"/>
            <a:ext cx="15468103" cy="2005393"/>
            <a:chOff x="0" y="0"/>
            <a:chExt cx="4073904" cy="528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3904" cy="528169"/>
            </a:xfrm>
            <a:custGeom>
              <a:avLst/>
              <a:gdLst/>
              <a:ahLst/>
              <a:cxnLst/>
              <a:rect r="r" b="b" t="t" l="l"/>
              <a:pathLst>
                <a:path h="528169" w="4073904">
                  <a:moveTo>
                    <a:pt x="0" y="0"/>
                  </a:moveTo>
                  <a:lnTo>
                    <a:pt x="4073904" y="0"/>
                  </a:lnTo>
                  <a:lnTo>
                    <a:pt x="4073904" y="528169"/>
                  </a:lnTo>
                  <a:lnTo>
                    <a:pt x="0" y="528169"/>
                  </a:ln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073904" cy="575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329272" cy="727474"/>
          </a:xfrm>
          <a:custGeom>
            <a:avLst/>
            <a:gdLst/>
            <a:ahLst/>
            <a:cxnLst/>
            <a:rect r="r" b="b" t="t" l="l"/>
            <a:pathLst>
              <a:path h="727474" w="1329272">
                <a:moveTo>
                  <a:pt x="0" y="0"/>
                </a:moveTo>
                <a:lnTo>
                  <a:pt x="1329272" y="0"/>
                </a:lnTo>
                <a:lnTo>
                  <a:pt x="1329272" y="727474"/>
                </a:lnTo>
                <a:lnTo>
                  <a:pt x="0" y="727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130107" y="9194602"/>
            <a:ext cx="1157893" cy="1157893"/>
          </a:xfrm>
          <a:custGeom>
            <a:avLst/>
            <a:gdLst/>
            <a:ahLst/>
            <a:cxnLst/>
            <a:rect r="r" b="b" t="t" l="l"/>
            <a:pathLst>
              <a:path h="1157893" w="1157893">
                <a:moveTo>
                  <a:pt x="0" y="0"/>
                </a:moveTo>
                <a:lnTo>
                  <a:pt x="1157893" y="0"/>
                </a:lnTo>
                <a:lnTo>
                  <a:pt x="1157893" y="1157893"/>
                </a:lnTo>
                <a:lnTo>
                  <a:pt x="0" y="11578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4369" y="258962"/>
            <a:ext cx="15651102" cy="277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EXPLORATORY DATA ANALYSIS (EDA)</a:t>
            </a:r>
          </a:p>
          <a:p>
            <a:pPr algn="l">
              <a:lnSpc>
                <a:spcPts val="7420"/>
              </a:lnSpc>
            </a:pPr>
          </a:p>
          <a:p>
            <a:pPr algn="l">
              <a:lnSpc>
                <a:spcPts val="7420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0" y="1966471"/>
            <a:ext cx="10491616" cy="4126949"/>
            <a:chOff x="0" y="0"/>
            <a:chExt cx="13988821" cy="550259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3988821" cy="5502598"/>
              <a:chOff x="0" y="0"/>
              <a:chExt cx="2324714" cy="91444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324714" cy="914442"/>
              </a:xfrm>
              <a:custGeom>
                <a:avLst/>
                <a:gdLst/>
                <a:ahLst/>
                <a:cxnLst/>
                <a:rect r="r" b="b" t="t" l="l"/>
                <a:pathLst>
                  <a:path h="914442" w="2324714">
                    <a:moveTo>
                      <a:pt x="24355" y="0"/>
                    </a:moveTo>
                    <a:lnTo>
                      <a:pt x="2300359" y="0"/>
                    </a:lnTo>
                    <a:cubicBezTo>
                      <a:pt x="2313810" y="0"/>
                      <a:pt x="2324714" y="10904"/>
                      <a:pt x="2324714" y="24355"/>
                    </a:cubicBezTo>
                    <a:lnTo>
                      <a:pt x="2324714" y="890087"/>
                    </a:lnTo>
                    <a:cubicBezTo>
                      <a:pt x="2324714" y="896547"/>
                      <a:pt x="2322148" y="902741"/>
                      <a:pt x="2317581" y="907309"/>
                    </a:cubicBezTo>
                    <a:cubicBezTo>
                      <a:pt x="2313013" y="911876"/>
                      <a:pt x="2306819" y="914442"/>
                      <a:pt x="2300359" y="914442"/>
                    </a:cubicBezTo>
                    <a:lnTo>
                      <a:pt x="24355" y="914442"/>
                    </a:lnTo>
                    <a:cubicBezTo>
                      <a:pt x="10904" y="914442"/>
                      <a:pt x="0" y="903538"/>
                      <a:pt x="0" y="890087"/>
                    </a:cubicBezTo>
                    <a:lnTo>
                      <a:pt x="0" y="24355"/>
                    </a:lnTo>
                    <a:cubicBezTo>
                      <a:pt x="0" y="10904"/>
                      <a:pt x="10904" y="0"/>
                      <a:pt x="24355" y="0"/>
                    </a:cubicBezTo>
                    <a:close/>
                  </a:path>
                </a:pathLst>
              </a:custGeom>
              <a:solidFill>
                <a:srgbClr val="101D5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2324714" cy="962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245127" y="631075"/>
              <a:ext cx="13498568" cy="4240449"/>
            </a:xfrm>
            <a:custGeom>
              <a:avLst/>
              <a:gdLst/>
              <a:ahLst/>
              <a:cxnLst/>
              <a:rect r="r" b="b" t="t" l="l"/>
              <a:pathLst>
                <a:path h="4240449" w="13498568">
                  <a:moveTo>
                    <a:pt x="0" y="0"/>
                  </a:moveTo>
                  <a:lnTo>
                    <a:pt x="13498568" y="0"/>
                  </a:lnTo>
                  <a:lnTo>
                    <a:pt x="13498568" y="4240448"/>
                  </a:lnTo>
                  <a:lnTo>
                    <a:pt x="0" y="4240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269" r="0" b="-2269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909239" y="1966471"/>
            <a:ext cx="6529694" cy="4126949"/>
            <a:chOff x="0" y="0"/>
            <a:chExt cx="8706259" cy="5502598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8706259" cy="5502598"/>
              <a:chOff x="0" y="0"/>
              <a:chExt cx="1512500" cy="95594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512500" cy="955942"/>
              </a:xfrm>
              <a:custGeom>
                <a:avLst/>
                <a:gdLst/>
                <a:ahLst/>
                <a:cxnLst/>
                <a:rect r="r" b="b" t="t" l="l"/>
                <a:pathLst>
                  <a:path h="955942" w="1512500">
                    <a:moveTo>
                      <a:pt x="40443" y="0"/>
                    </a:moveTo>
                    <a:lnTo>
                      <a:pt x="1472056" y="0"/>
                    </a:lnTo>
                    <a:cubicBezTo>
                      <a:pt x="1482783" y="0"/>
                      <a:pt x="1493070" y="4261"/>
                      <a:pt x="1500654" y="11846"/>
                    </a:cubicBezTo>
                    <a:cubicBezTo>
                      <a:pt x="1508239" y="19430"/>
                      <a:pt x="1512500" y="29717"/>
                      <a:pt x="1512500" y="40443"/>
                    </a:cubicBezTo>
                    <a:lnTo>
                      <a:pt x="1512500" y="915499"/>
                    </a:lnTo>
                    <a:cubicBezTo>
                      <a:pt x="1512500" y="926225"/>
                      <a:pt x="1508239" y="936512"/>
                      <a:pt x="1500654" y="944097"/>
                    </a:cubicBezTo>
                    <a:cubicBezTo>
                      <a:pt x="1493070" y="951681"/>
                      <a:pt x="1482783" y="955942"/>
                      <a:pt x="1472056" y="955942"/>
                    </a:cubicBezTo>
                    <a:lnTo>
                      <a:pt x="40443" y="955942"/>
                    </a:lnTo>
                    <a:cubicBezTo>
                      <a:pt x="29717" y="955942"/>
                      <a:pt x="19430" y="951681"/>
                      <a:pt x="11846" y="944097"/>
                    </a:cubicBezTo>
                    <a:cubicBezTo>
                      <a:pt x="4261" y="936512"/>
                      <a:pt x="0" y="926225"/>
                      <a:pt x="0" y="915499"/>
                    </a:cubicBezTo>
                    <a:lnTo>
                      <a:pt x="0" y="40443"/>
                    </a:lnTo>
                    <a:cubicBezTo>
                      <a:pt x="0" y="29717"/>
                      <a:pt x="4261" y="19430"/>
                      <a:pt x="11846" y="11846"/>
                    </a:cubicBezTo>
                    <a:cubicBezTo>
                      <a:pt x="19430" y="4261"/>
                      <a:pt x="29717" y="0"/>
                      <a:pt x="40443" y="0"/>
                    </a:cubicBezTo>
                    <a:close/>
                  </a:path>
                </a:pathLst>
              </a:custGeom>
              <a:solidFill>
                <a:srgbClr val="101D56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1512500" cy="10035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59762" y="452284"/>
              <a:ext cx="8186736" cy="4598030"/>
            </a:xfrm>
            <a:custGeom>
              <a:avLst/>
              <a:gdLst/>
              <a:ahLst/>
              <a:cxnLst/>
              <a:rect r="r" b="b" t="t" l="l"/>
              <a:pathLst>
                <a:path h="4598030" w="8186736">
                  <a:moveTo>
                    <a:pt x="0" y="0"/>
                  </a:moveTo>
                  <a:lnTo>
                    <a:pt x="8186735" y="0"/>
                  </a:lnTo>
                  <a:lnTo>
                    <a:pt x="8186735" y="4598030"/>
                  </a:lnTo>
                  <a:lnTo>
                    <a:pt x="0" y="45980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64369" y="6666970"/>
            <a:ext cx="17841520" cy="291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9"/>
              </a:lnSpc>
            </a:pP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Ag</a:t>
            </a:r>
            <a:r>
              <a:rPr lang="en-US" b="true" sz="39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lang="en-US" b="true" sz="39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pack_years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wide, evenly distributed ranges.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Both </a:t>
            </a:r>
            <a:r>
              <a:rPr lang="en-US" b="true" sz="39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age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lang="en-US" b="true" sz="39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pack_years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show normal spread with </a:t>
            </a:r>
            <a:r>
              <a:rPr lang="en-US" b="true" sz="3999">
                <a:solidFill>
                  <a:srgbClr val="953A3A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no significant outliers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.”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2259"/>
              </a:lnSpc>
            </a:pPr>
          </a:p>
          <a:p>
            <a:pPr algn="l">
              <a:lnSpc>
                <a:spcPts val="1882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t="0" r="-31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6243" y="-638997"/>
            <a:ext cx="15468103" cy="1999840"/>
            <a:chOff x="0" y="0"/>
            <a:chExt cx="4073904" cy="526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3904" cy="526707"/>
            </a:xfrm>
            <a:custGeom>
              <a:avLst/>
              <a:gdLst/>
              <a:ahLst/>
              <a:cxnLst/>
              <a:rect r="r" b="b" t="t" l="l"/>
              <a:pathLst>
                <a:path h="526707" w="4073904">
                  <a:moveTo>
                    <a:pt x="0" y="0"/>
                  </a:moveTo>
                  <a:lnTo>
                    <a:pt x="4073904" y="0"/>
                  </a:lnTo>
                  <a:lnTo>
                    <a:pt x="4073904" y="526707"/>
                  </a:lnTo>
                  <a:lnTo>
                    <a:pt x="0" y="526707"/>
                  </a:ln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073904" cy="574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329272" cy="727474"/>
          </a:xfrm>
          <a:custGeom>
            <a:avLst/>
            <a:gdLst/>
            <a:ahLst/>
            <a:cxnLst/>
            <a:rect r="r" b="b" t="t" l="l"/>
            <a:pathLst>
              <a:path h="727474" w="1329272">
                <a:moveTo>
                  <a:pt x="0" y="0"/>
                </a:moveTo>
                <a:lnTo>
                  <a:pt x="1329272" y="0"/>
                </a:lnTo>
                <a:lnTo>
                  <a:pt x="1329272" y="727474"/>
                </a:lnTo>
                <a:lnTo>
                  <a:pt x="0" y="727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130107" y="9194602"/>
            <a:ext cx="1157893" cy="1157893"/>
          </a:xfrm>
          <a:custGeom>
            <a:avLst/>
            <a:gdLst/>
            <a:ahLst/>
            <a:cxnLst/>
            <a:rect r="r" b="b" t="t" l="l"/>
            <a:pathLst>
              <a:path h="1157893" w="1157893">
                <a:moveTo>
                  <a:pt x="0" y="0"/>
                </a:moveTo>
                <a:lnTo>
                  <a:pt x="1157893" y="0"/>
                </a:lnTo>
                <a:lnTo>
                  <a:pt x="1157893" y="1157893"/>
                </a:lnTo>
                <a:lnTo>
                  <a:pt x="0" y="11578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68960" y="2778167"/>
            <a:ext cx="7520961" cy="4070994"/>
            <a:chOff x="0" y="0"/>
            <a:chExt cx="1673819" cy="9060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73819" cy="906015"/>
            </a:xfrm>
            <a:custGeom>
              <a:avLst/>
              <a:gdLst/>
              <a:ahLst/>
              <a:cxnLst/>
              <a:rect r="r" b="b" t="t" l="l"/>
              <a:pathLst>
                <a:path h="906015" w="1673819">
                  <a:moveTo>
                    <a:pt x="30881" y="0"/>
                  </a:moveTo>
                  <a:lnTo>
                    <a:pt x="1642937" y="0"/>
                  </a:lnTo>
                  <a:cubicBezTo>
                    <a:pt x="1659992" y="0"/>
                    <a:pt x="1673819" y="13826"/>
                    <a:pt x="1673819" y="30881"/>
                  </a:cubicBezTo>
                  <a:lnTo>
                    <a:pt x="1673819" y="875134"/>
                  </a:lnTo>
                  <a:cubicBezTo>
                    <a:pt x="1673819" y="892189"/>
                    <a:pt x="1659992" y="906015"/>
                    <a:pt x="1642937" y="906015"/>
                  </a:cubicBezTo>
                  <a:lnTo>
                    <a:pt x="30881" y="906015"/>
                  </a:lnTo>
                  <a:cubicBezTo>
                    <a:pt x="13826" y="906015"/>
                    <a:pt x="0" y="892189"/>
                    <a:pt x="0" y="875134"/>
                  </a:cubicBezTo>
                  <a:lnTo>
                    <a:pt x="0" y="30881"/>
                  </a:lnTo>
                  <a:cubicBezTo>
                    <a:pt x="0" y="13826"/>
                    <a:pt x="13826" y="0"/>
                    <a:pt x="30881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673819" cy="963165"/>
            </a:xfrm>
            <a:prstGeom prst="rect">
              <a:avLst/>
            </a:prstGeom>
          </p:spPr>
          <p:txBody>
            <a:bodyPr anchor="ctr" rtlCol="false" tIns="60118" lIns="60118" bIns="60118" rIns="60118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88179" y="3055433"/>
            <a:ext cx="6882523" cy="3516461"/>
          </a:xfrm>
          <a:custGeom>
            <a:avLst/>
            <a:gdLst/>
            <a:ahLst/>
            <a:cxnLst/>
            <a:rect r="r" b="b" t="t" l="l"/>
            <a:pathLst>
              <a:path h="3516461" w="6882523">
                <a:moveTo>
                  <a:pt x="0" y="0"/>
                </a:moveTo>
                <a:lnTo>
                  <a:pt x="6882522" y="0"/>
                </a:lnTo>
                <a:lnTo>
                  <a:pt x="6882522" y="3516461"/>
                </a:lnTo>
                <a:lnTo>
                  <a:pt x="0" y="35164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339088" y="2404508"/>
            <a:ext cx="6983366" cy="4765003"/>
            <a:chOff x="0" y="0"/>
            <a:chExt cx="1545439" cy="10545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45439" cy="1054509"/>
            </a:xfrm>
            <a:custGeom>
              <a:avLst/>
              <a:gdLst/>
              <a:ahLst/>
              <a:cxnLst/>
              <a:rect r="r" b="b" t="t" l="l"/>
              <a:pathLst>
                <a:path h="1054509" w="1545439">
                  <a:moveTo>
                    <a:pt x="33259" y="0"/>
                  </a:moveTo>
                  <a:lnTo>
                    <a:pt x="1512181" y="0"/>
                  </a:lnTo>
                  <a:cubicBezTo>
                    <a:pt x="1521002" y="0"/>
                    <a:pt x="1529461" y="3504"/>
                    <a:pt x="1535698" y="9741"/>
                  </a:cubicBezTo>
                  <a:cubicBezTo>
                    <a:pt x="1541935" y="15978"/>
                    <a:pt x="1545439" y="24438"/>
                    <a:pt x="1545439" y="33259"/>
                  </a:cubicBezTo>
                  <a:lnTo>
                    <a:pt x="1545439" y="1021251"/>
                  </a:lnTo>
                  <a:cubicBezTo>
                    <a:pt x="1545439" y="1039619"/>
                    <a:pt x="1530549" y="1054509"/>
                    <a:pt x="1512181" y="1054509"/>
                  </a:cubicBezTo>
                  <a:lnTo>
                    <a:pt x="33259" y="1054509"/>
                  </a:lnTo>
                  <a:cubicBezTo>
                    <a:pt x="24438" y="1054509"/>
                    <a:pt x="15978" y="1051005"/>
                    <a:pt x="9741" y="1044768"/>
                  </a:cubicBezTo>
                  <a:cubicBezTo>
                    <a:pt x="3504" y="1038531"/>
                    <a:pt x="0" y="1030071"/>
                    <a:pt x="0" y="1021251"/>
                  </a:cubicBezTo>
                  <a:lnTo>
                    <a:pt x="0" y="33259"/>
                  </a:lnTo>
                  <a:cubicBezTo>
                    <a:pt x="0" y="24438"/>
                    <a:pt x="3504" y="15978"/>
                    <a:pt x="9741" y="9741"/>
                  </a:cubicBezTo>
                  <a:cubicBezTo>
                    <a:pt x="15978" y="3504"/>
                    <a:pt x="24438" y="0"/>
                    <a:pt x="33259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545439" cy="1102134"/>
            </a:xfrm>
            <a:prstGeom prst="rect">
              <a:avLst/>
            </a:prstGeom>
          </p:spPr>
          <p:txBody>
            <a:bodyPr anchor="ctr" rtlCol="false" tIns="60458" lIns="60458" bIns="60458" rIns="60458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620504" y="2674337"/>
            <a:ext cx="6396148" cy="4278652"/>
          </a:xfrm>
          <a:custGeom>
            <a:avLst/>
            <a:gdLst/>
            <a:ahLst/>
            <a:cxnLst/>
            <a:rect r="r" b="b" t="t" l="l"/>
            <a:pathLst>
              <a:path h="4278652" w="6396148">
                <a:moveTo>
                  <a:pt x="0" y="0"/>
                </a:moveTo>
                <a:lnTo>
                  <a:pt x="6396148" y="0"/>
                </a:lnTo>
                <a:lnTo>
                  <a:pt x="6396148" y="4278653"/>
                </a:lnTo>
                <a:lnTo>
                  <a:pt x="0" y="42786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4369" y="258962"/>
            <a:ext cx="15651102" cy="277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EXPLORATORY DATA ANALYSIS (EDA)</a:t>
            </a:r>
          </a:p>
          <a:p>
            <a:pPr algn="l">
              <a:lnSpc>
                <a:spcPts val="7420"/>
              </a:lnSpc>
            </a:pPr>
          </a:p>
          <a:p>
            <a:pPr algn="l">
              <a:lnSpc>
                <a:spcPts val="742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64369" y="7140936"/>
            <a:ext cx="16426888" cy="3767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9"/>
              </a:lnSpc>
            </a:pP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Balan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ced </a:t>
            </a:r>
            <a:r>
              <a:rPr lang="en-US" b="true" sz="39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gender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distribu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tion (50%–50%).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Age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lang="en-US" b="true" sz="3999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pack_years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appear uniformly distributed, with no clear linear relationship. The density pattern indicates no strong correlation between the two variables.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t="0" r="-31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40337" y="-1491528"/>
            <a:ext cx="9274800" cy="2318555"/>
            <a:chOff x="0" y="0"/>
            <a:chExt cx="2442746" cy="6106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2746" cy="610648"/>
            </a:xfrm>
            <a:custGeom>
              <a:avLst/>
              <a:gdLst/>
              <a:ahLst/>
              <a:cxnLst/>
              <a:rect r="r" b="b" t="t" l="l"/>
              <a:pathLst>
                <a:path h="610648" w="2442746">
                  <a:moveTo>
                    <a:pt x="25042" y="0"/>
                  </a:moveTo>
                  <a:lnTo>
                    <a:pt x="2417704" y="0"/>
                  </a:lnTo>
                  <a:cubicBezTo>
                    <a:pt x="2431534" y="0"/>
                    <a:pt x="2442746" y="11212"/>
                    <a:pt x="2442746" y="25042"/>
                  </a:cubicBezTo>
                  <a:lnTo>
                    <a:pt x="2442746" y="585607"/>
                  </a:lnTo>
                  <a:cubicBezTo>
                    <a:pt x="2442746" y="592248"/>
                    <a:pt x="2440107" y="598618"/>
                    <a:pt x="2435411" y="603314"/>
                  </a:cubicBezTo>
                  <a:cubicBezTo>
                    <a:pt x="2430715" y="608010"/>
                    <a:pt x="2424345" y="610648"/>
                    <a:pt x="2417704" y="610648"/>
                  </a:cubicBezTo>
                  <a:lnTo>
                    <a:pt x="25042" y="610648"/>
                  </a:lnTo>
                  <a:cubicBezTo>
                    <a:pt x="18400" y="610648"/>
                    <a:pt x="12031" y="608010"/>
                    <a:pt x="7335" y="603314"/>
                  </a:cubicBezTo>
                  <a:cubicBezTo>
                    <a:pt x="2638" y="598618"/>
                    <a:pt x="0" y="592248"/>
                    <a:pt x="0" y="585607"/>
                  </a:cubicBezTo>
                  <a:lnTo>
                    <a:pt x="0" y="25042"/>
                  </a:lnTo>
                  <a:cubicBezTo>
                    <a:pt x="0" y="18400"/>
                    <a:pt x="2638" y="12031"/>
                    <a:pt x="7335" y="7335"/>
                  </a:cubicBezTo>
                  <a:cubicBezTo>
                    <a:pt x="12031" y="2638"/>
                    <a:pt x="18400" y="0"/>
                    <a:pt x="25042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42746" cy="658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7052" y="4725673"/>
            <a:ext cx="16888774" cy="4898623"/>
            <a:chOff x="0" y="0"/>
            <a:chExt cx="4448072" cy="12901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8072" cy="1290172"/>
            </a:xfrm>
            <a:custGeom>
              <a:avLst/>
              <a:gdLst/>
              <a:ahLst/>
              <a:cxnLst/>
              <a:rect r="r" b="b" t="t" l="l"/>
              <a:pathLst>
                <a:path h="1290172" w="4448072">
                  <a:moveTo>
                    <a:pt x="15586" y="0"/>
                  </a:moveTo>
                  <a:lnTo>
                    <a:pt x="4432486" y="0"/>
                  </a:lnTo>
                  <a:cubicBezTo>
                    <a:pt x="4436620" y="0"/>
                    <a:pt x="4440584" y="1642"/>
                    <a:pt x="4443507" y="4565"/>
                  </a:cubicBezTo>
                  <a:cubicBezTo>
                    <a:pt x="4446430" y="7488"/>
                    <a:pt x="4448072" y="11452"/>
                    <a:pt x="4448072" y="15586"/>
                  </a:cubicBezTo>
                  <a:lnTo>
                    <a:pt x="4448072" y="1274587"/>
                  </a:lnTo>
                  <a:cubicBezTo>
                    <a:pt x="4448072" y="1278720"/>
                    <a:pt x="4446430" y="1282684"/>
                    <a:pt x="4443507" y="1285607"/>
                  </a:cubicBezTo>
                  <a:cubicBezTo>
                    <a:pt x="4440584" y="1288530"/>
                    <a:pt x="4436620" y="1290172"/>
                    <a:pt x="4432486" y="1290172"/>
                  </a:cubicBezTo>
                  <a:lnTo>
                    <a:pt x="15586" y="1290172"/>
                  </a:lnTo>
                  <a:cubicBezTo>
                    <a:pt x="11452" y="1290172"/>
                    <a:pt x="7488" y="1288530"/>
                    <a:pt x="4565" y="1285607"/>
                  </a:cubicBezTo>
                  <a:cubicBezTo>
                    <a:pt x="1642" y="1282684"/>
                    <a:pt x="0" y="1278720"/>
                    <a:pt x="0" y="1274587"/>
                  </a:cubicBezTo>
                  <a:lnTo>
                    <a:pt x="0" y="15586"/>
                  </a:lnTo>
                  <a:cubicBezTo>
                    <a:pt x="0" y="11452"/>
                    <a:pt x="1642" y="7488"/>
                    <a:pt x="4565" y="4565"/>
                  </a:cubicBezTo>
                  <a:cubicBezTo>
                    <a:pt x="7488" y="1642"/>
                    <a:pt x="11452" y="0"/>
                    <a:pt x="15586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448072" cy="1337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4961137"/>
            <a:ext cx="3622682" cy="3818373"/>
          </a:xfrm>
          <a:custGeom>
            <a:avLst/>
            <a:gdLst/>
            <a:ahLst/>
            <a:cxnLst/>
            <a:rect r="r" b="b" t="t" l="l"/>
            <a:pathLst>
              <a:path h="3818373" w="3622682">
                <a:moveTo>
                  <a:pt x="0" y="0"/>
                </a:moveTo>
                <a:lnTo>
                  <a:pt x="3622682" y="0"/>
                </a:lnTo>
                <a:lnTo>
                  <a:pt x="3622682" y="3818373"/>
                </a:lnTo>
                <a:lnTo>
                  <a:pt x="0" y="3818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87063" y="4949334"/>
            <a:ext cx="3437583" cy="3830176"/>
          </a:xfrm>
          <a:custGeom>
            <a:avLst/>
            <a:gdLst/>
            <a:ahLst/>
            <a:cxnLst/>
            <a:rect r="r" b="b" t="t" l="l"/>
            <a:pathLst>
              <a:path h="3830176" w="3437583">
                <a:moveTo>
                  <a:pt x="0" y="0"/>
                </a:moveTo>
                <a:lnTo>
                  <a:pt x="3437583" y="0"/>
                </a:lnTo>
                <a:lnTo>
                  <a:pt x="3437583" y="3830176"/>
                </a:lnTo>
                <a:lnTo>
                  <a:pt x="0" y="3830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41682" y="4961137"/>
            <a:ext cx="7955080" cy="3706794"/>
          </a:xfrm>
          <a:custGeom>
            <a:avLst/>
            <a:gdLst/>
            <a:ahLst/>
            <a:cxnLst/>
            <a:rect r="r" b="b" t="t" l="l"/>
            <a:pathLst>
              <a:path h="3706794" w="7955080">
                <a:moveTo>
                  <a:pt x="0" y="0"/>
                </a:moveTo>
                <a:lnTo>
                  <a:pt x="7955080" y="0"/>
                </a:lnTo>
                <a:lnTo>
                  <a:pt x="7955080" y="3706794"/>
                </a:lnTo>
                <a:lnTo>
                  <a:pt x="0" y="3706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589" r="0" b="-147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99619" y="1456136"/>
            <a:ext cx="8484126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101D5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PRE-PROCESSING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557226"/>
            <a:ext cx="1619594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Several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preprocessing techniques were applied to </a:t>
            </a:r>
            <a:r>
              <a:rPr lang="en-US" sz="3999" b="true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clean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lang="en-US" sz="3999" b="true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prepare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280717" y="3732925"/>
            <a:ext cx="3225138" cy="48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6"/>
              </a:lnSpc>
            </a:pPr>
            <a:r>
              <a:rPr lang="en-US" sz="1900" i="true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Expert in financial management and strategy.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590050"/>
            <a:ext cx="15398280" cy="134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applied</a:t>
            </a:r>
            <a:r>
              <a:rPr lang="en-US" sz="3900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3900" b="true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three</a:t>
            </a:r>
            <a:r>
              <a:rPr lang="en-US" sz="3900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preprocessing techniques:</a:t>
            </a:r>
          </a:p>
          <a:p>
            <a:pPr algn="l">
              <a:lnSpc>
                <a:spcPts val="54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67236" y="8865235"/>
            <a:ext cx="4350261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DISCRETIZATION</a:t>
            </a:r>
          </a:p>
          <a:p>
            <a:pPr algn="l">
              <a:lnSpc>
                <a:spcPts val="406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930456" y="8722360"/>
            <a:ext cx="4350261" cy="1564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ENCODING</a:t>
            </a:r>
          </a:p>
          <a:p>
            <a:pPr algn="l">
              <a:lnSpc>
                <a:spcPts val="4060"/>
              </a:lnSpc>
            </a:pPr>
          </a:p>
          <a:p>
            <a:pPr algn="l">
              <a:lnSpc>
                <a:spcPts val="406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937739" y="8865235"/>
            <a:ext cx="4350261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NORMALIZATION</a:t>
            </a:r>
          </a:p>
          <a:p>
            <a:pPr algn="l">
              <a:lnSpc>
                <a:spcPts val="406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t="0" r="-31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24115" y="6390166"/>
            <a:ext cx="20136229" cy="4506944"/>
            <a:chOff x="0" y="0"/>
            <a:chExt cx="5303369" cy="11870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03369" cy="1187014"/>
            </a:xfrm>
            <a:custGeom>
              <a:avLst/>
              <a:gdLst/>
              <a:ahLst/>
              <a:cxnLst/>
              <a:rect r="r" b="b" t="t" l="l"/>
              <a:pathLst>
                <a:path h="1187014" w="5303369">
                  <a:moveTo>
                    <a:pt x="0" y="0"/>
                  </a:moveTo>
                  <a:lnTo>
                    <a:pt x="5303369" y="0"/>
                  </a:lnTo>
                  <a:lnTo>
                    <a:pt x="5303369" y="1187014"/>
                  </a:lnTo>
                  <a:lnTo>
                    <a:pt x="0" y="1187014"/>
                  </a:ln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303369" cy="1234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40337" y="-1218468"/>
            <a:ext cx="9274800" cy="2083136"/>
            <a:chOff x="0" y="0"/>
            <a:chExt cx="2442746" cy="5486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42746" cy="548645"/>
            </a:xfrm>
            <a:custGeom>
              <a:avLst/>
              <a:gdLst/>
              <a:ahLst/>
              <a:cxnLst/>
              <a:rect r="r" b="b" t="t" l="l"/>
              <a:pathLst>
                <a:path h="548645" w="2442746">
                  <a:moveTo>
                    <a:pt x="25042" y="0"/>
                  </a:moveTo>
                  <a:lnTo>
                    <a:pt x="2417704" y="0"/>
                  </a:lnTo>
                  <a:cubicBezTo>
                    <a:pt x="2431534" y="0"/>
                    <a:pt x="2442746" y="11212"/>
                    <a:pt x="2442746" y="25042"/>
                  </a:cubicBezTo>
                  <a:lnTo>
                    <a:pt x="2442746" y="523603"/>
                  </a:lnTo>
                  <a:cubicBezTo>
                    <a:pt x="2442746" y="530244"/>
                    <a:pt x="2440107" y="536614"/>
                    <a:pt x="2435411" y="541310"/>
                  </a:cubicBezTo>
                  <a:cubicBezTo>
                    <a:pt x="2430715" y="546006"/>
                    <a:pt x="2424345" y="548645"/>
                    <a:pt x="2417704" y="548645"/>
                  </a:cubicBezTo>
                  <a:lnTo>
                    <a:pt x="25042" y="548645"/>
                  </a:lnTo>
                  <a:cubicBezTo>
                    <a:pt x="18400" y="548645"/>
                    <a:pt x="12031" y="546006"/>
                    <a:pt x="7335" y="541310"/>
                  </a:cubicBezTo>
                  <a:cubicBezTo>
                    <a:pt x="2638" y="536614"/>
                    <a:pt x="0" y="530244"/>
                    <a:pt x="0" y="523603"/>
                  </a:cubicBezTo>
                  <a:lnTo>
                    <a:pt x="0" y="25042"/>
                  </a:lnTo>
                  <a:cubicBezTo>
                    <a:pt x="0" y="18400"/>
                    <a:pt x="2638" y="12031"/>
                    <a:pt x="7335" y="7335"/>
                  </a:cubicBezTo>
                  <a:cubicBezTo>
                    <a:pt x="12031" y="2638"/>
                    <a:pt x="18400" y="0"/>
                    <a:pt x="25042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442746" cy="596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554283" y="8460857"/>
            <a:ext cx="1733717" cy="1733717"/>
          </a:xfrm>
          <a:custGeom>
            <a:avLst/>
            <a:gdLst/>
            <a:ahLst/>
            <a:cxnLst/>
            <a:rect r="r" b="b" t="t" l="l"/>
            <a:pathLst>
              <a:path h="1733717" w="1733717">
                <a:moveTo>
                  <a:pt x="0" y="0"/>
                </a:moveTo>
                <a:lnTo>
                  <a:pt x="1733717" y="0"/>
                </a:lnTo>
                <a:lnTo>
                  <a:pt x="1733717" y="1733716"/>
                </a:lnTo>
                <a:lnTo>
                  <a:pt x="0" y="17337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-281622" y="8643638"/>
            <a:ext cx="1733717" cy="1733717"/>
          </a:xfrm>
          <a:custGeom>
            <a:avLst/>
            <a:gdLst/>
            <a:ahLst/>
            <a:cxnLst/>
            <a:rect r="r" b="b" t="t" l="l"/>
            <a:pathLst>
              <a:path h="1733717" w="1733717">
                <a:moveTo>
                  <a:pt x="1733716" y="0"/>
                </a:moveTo>
                <a:lnTo>
                  <a:pt x="0" y="0"/>
                </a:lnTo>
                <a:lnTo>
                  <a:pt x="0" y="1733716"/>
                </a:lnTo>
                <a:lnTo>
                  <a:pt x="1733716" y="1733716"/>
                </a:lnTo>
                <a:lnTo>
                  <a:pt x="1733716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571" y="1600143"/>
            <a:ext cx="7882892" cy="677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5400">
                <a:solidFill>
                  <a:srgbClr val="101D5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CLASSIFICATION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2094" y="2201742"/>
            <a:ext cx="14155454" cy="420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 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Classification is </a:t>
            </a:r>
            <a:r>
              <a:rPr lang="en-US" sz="3999" b="true">
                <a:solidFill>
                  <a:srgbClr val="953A3A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supervised learning 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which mean is need a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 lapel to classify the objects.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 We trained our model to be able to predict if the patient has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lung cancer or not using (</a:t>
            </a:r>
            <a:r>
              <a:rPr lang="en-US" sz="3999" b="true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lung_cancer)</a:t>
            </a:r>
            <a:r>
              <a:rPr lang="en-US" sz="3999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class labe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52094" y="6464300"/>
            <a:ext cx="14155454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 build our model We used a decision tree algorithm which is a </a:t>
            </a:r>
            <a:r>
              <a:rPr lang="en-US" sz="3999" b="true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recursive algorithm </a:t>
            </a:r>
            <a:r>
              <a:rPr lang="en-US" sz="39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produces a tree with a leaf nodes representing the final decisions.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t="0" r="-31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2071" y="0"/>
            <a:ext cx="18672141" cy="3351483"/>
            <a:chOff x="0" y="0"/>
            <a:chExt cx="4917766" cy="8826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17766" cy="882695"/>
            </a:xfrm>
            <a:custGeom>
              <a:avLst/>
              <a:gdLst/>
              <a:ahLst/>
              <a:cxnLst/>
              <a:rect r="r" b="b" t="t" l="l"/>
              <a:pathLst>
                <a:path h="882695" w="4917766">
                  <a:moveTo>
                    <a:pt x="0" y="0"/>
                  </a:moveTo>
                  <a:lnTo>
                    <a:pt x="4917766" y="0"/>
                  </a:lnTo>
                  <a:lnTo>
                    <a:pt x="4917766" y="882695"/>
                  </a:lnTo>
                  <a:lnTo>
                    <a:pt x="0" y="882695"/>
                  </a:ln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17766" cy="930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484627" y="973809"/>
            <a:ext cx="9085670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CLASSIFICATION TECHNIQUES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92071" y="9455800"/>
            <a:ext cx="19798282" cy="2083136"/>
            <a:chOff x="0" y="0"/>
            <a:chExt cx="5214362" cy="5486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214362" cy="548645"/>
            </a:xfrm>
            <a:custGeom>
              <a:avLst/>
              <a:gdLst/>
              <a:ahLst/>
              <a:cxnLst/>
              <a:rect r="r" b="b" t="t" l="l"/>
              <a:pathLst>
                <a:path h="548645" w="5214362">
                  <a:moveTo>
                    <a:pt x="11731" y="0"/>
                  </a:moveTo>
                  <a:lnTo>
                    <a:pt x="5202631" y="0"/>
                  </a:lnTo>
                  <a:cubicBezTo>
                    <a:pt x="5209110" y="0"/>
                    <a:pt x="5214362" y="5252"/>
                    <a:pt x="5214362" y="11731"/>
                  </a:cubicBezTo>
                  <a:lnTo>
                    <a:pt x="5214362" y="536914"/>
                  </a:lnTo>
                  <a:cubicBezTo>
                    <a:pt x="5214362" y="540025"/>
                    <a:pt x="5213126" y="543009"/>
                    <a:pt x="5210927" y="545209"/>
                  </a:cubicBezTo>
                  <a:cubicBezTo>
                    <a:pt x="5208726" y="547409"/>
                    <a:pt x="5205742" y="548645"/>
                    <a:pt x="5202631" y="548645"/>
                  </a:cubicBezTo>
                  <a:lnTo>
                    <a:pt x="11731" y="548645"/>
                  </a:lnTo>
                  <a:cubicBezTo>
                    <a:pt x="8620" y="548645"/>
                    <a:pt x="5636" y="547409"/>
                    <a:pt x="3436" y="545209"/>
                  </a:cubicBezTo>
                  <a:cubicBezTo>
                    <a:pt x="1236" y="543009"/>
                    <a:pt x="0" y="540025"/>
                    <a:pt x="0" y="536914"/>
                  </a:cubicBezTo>
                  <a:lnTo>
                    <a:pt x="0" y="11731"/>
                  </a:lnTo>
                  <a:cubicBezTo>
                    <a:pt x="0" y="8620"/>
                    <a:pt x="1236" y="5636"/>
                    <a:pt x="3436" y="3436"/>
                  </a:cubicBezTo>
                  <a:cubicBezTo>
                    <a:pt x="5636" y="1236"/>
                    <a:pt x="8620" y="0"/>
                    <a:pt x="11731" y="0"/>
                  </a:cubicBezTo>
                  <a:close/>
                </a:path>
              </a:pathLst>
            </a:custGeom>
            <a:solidFill>
              <a:srgbClr val="101D5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214362" cy="596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674336" y="0"/>
            <a:ext cx="2613664" cy="2585152"/>
          </a:xfrm>
          <a:custGeom>
            <a:avLst/>
            <a:gdLst/>
            <a:ahLst/>
            <a:cxnLst/>
            <a:rect r="r" b="b" t="t" l="l"/>
            <a:pathLst>
              <a:path h="2585152" w="2613664">
                <a:moveTo>
                  <a:pt x="0" y="0"/>
                </a:moveTo>
                <a:lnTo>
                  <a:pt x="2613664" y="0"/>
                </a:lnTo>
                <a:lnTo>
                  <a:pt x="2613664" y="2585152"/>
                </a:lnTo>
                <a:lnTo>
                  <a:pt x="0" y="2585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83799" y="3860550"/>
            <a:ext cx="445166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1-Data splitting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15323" y="3860550"/>
            <a:ext cx="57861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2-Decision Tree Training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2183" y="4605969"/>
            <a:ext cx="4196150" cy="53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7"/>
              </a:lnSpc>
            </a:pPr>
            <a:r>
              <a:rPr lang="en-US" sz="3212" b="true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70/30</a:t>
            </a:r>
            <a:r>
              <a:rPr lang="en-US" sz="3212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3212" b="true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80/20</a:t>
            </a:r>
            <a:r>
              <a:rPr lang="en-US" sz="3212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</a:t>
            </a:r>
            <a:r>
              <a:rPr lang="en-US" sz="3212" b="true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90/10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09533" y="4482850"/>
            <a:ext cx="4196150" cy="53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7"/>
              </a:lnSpc>
            </a:pPr>
            <a:r>
              <a:rPr lang="en-US" sz="3212" b="true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Gini</a:t>
            </a:r>
            <a:r>
              <a:rPr lang="en-US" sz="3212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Index and </a:t>
            </a:r>
            <a:r>
              <a:rPr lang="en-US" sz="3212" b="true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Entropy</a:t>
            </a:r>
            <a:r>
              <a:rPr lang="en-US" sz="3212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81286" y="3860550"/>
            <a:ext cx="57861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3-Accuracy Evaluation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90367" y="4442053"/>
            <a:ext cx="4196150" cy="10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7"/>
              </a:lnSpc>
            </a:pPr>
            <a:r>
              <a:rPr lang="en-US" sz="3212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comparing predicted labels with actual labels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09630" y="6719465"/>
            <a:ext cx="445166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4-Confusion Matrix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37386" y="7341765"/>
            <a:ext cx="4196150" cy="10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7"/>
              </a:lnSpc>
            </a:pPr>
            <a:r>
              <a:rPr lang="en-US" sz="3212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visualize correct vs. incorrect predictions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38154" y="6675034"/>
            <a:ext cx="701475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101D56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5-Decision Tree Visualization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16723" y="7341765"/>
            <a:ext cx="5257613" cy="10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7"/>
              </a:lnSpc>
            </a:pPr>
            <a:r>
              <a:rPr lang="en-US" sz="3212">
                <a:solidFill>
                  <a:srgbClr val="101D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visualized the structure of the Decision Tree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DAG6ES3hHHs</dc:identifier>
  <dcterms:modified xsi:type="dcterms:W3CDTF">2011-08-01T06:04:30Z</dcterms:modified>
  <cp:revision>1</cp:revision>
  <dc:title>Data Mining </dc:title>
</cp:coreProperties>
</file>